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5"/>
  </p:notesMasterIdLst>
  <p:sldIdLst>
    <p:sldId id="301" r:id="rId2"/>
    <p:sldId id="315" r:id="rId3"/>
    <p:sldId id="258" r:id="rId4"/>
    <p:sldId id="322" r:id="rId5"/>
    <p:sldId id="323" r:id="rId6"/>
    <p:sldId id="260" r:id="rId7"/>
    <p:sldId id="261" r:id="rId8"/>
    <p:sldId id="262" r:id="rId9"/>
    <p:sldId id="325" r:id="rId10"/>
    <p:sldId id="316" r:id="rId11"/>
    <p:sldId id="317" r:id="rId12"/>
    <p:sldId id="328" r:id="rId13"/>
    <p:sldId id="318" r:id="rId14"/>
    <p:sldId id="319" r:id="rId15"/>
    <p:sldId id="320" r:id="rId16"/>
    <p:sldId id="326" r:id="rId17"/>
    <p:sldId id="269" r:id="rId18"/>
    <p:sldId id="321" r:id="rId19"/>
    <p:sldId id="271" r:id="rId20"/>
    <p:sldId id="272" r:id="rId21"/>
    <p:sldId id="327" r:id="rId22"/>
    <p:sldId id="256" r:id="rId23"/>
    <p:sldId id="309" r:id="rId24"/>
    <p:sldId id="310" r:id="rId25"/>
    <p:sldId id="311" r:id="rId26"/>
    <p:sldId id="280" r:id="rId27"/>
    <p:sldId id="263" r:id="rId28"/>
    <p:sldId id="264" r:id="rId29"/>
    <p:sldId id="265" r:id="rId30"/>
    <p:sldId id="281" r:id="rId31"/>
    <p:sldId id="297" r:id="rId32"/>
    <p:sldId id="290" r:id="rId33"/>
    <p:sldId id="291" r:id="rId34"/>
    <p:sldId id="294" r:id="rId35"/>
    <p:sldId id="295" r:id="rId36"/>
    <p:sldId id="296" r:id="rId37"/>
    <p:sldId id="282" r:id="rId38"/>
    <p:sldId id="283" r:id="rId39"/>
    <p:sldId id="284" r:id="rId40"/>
    <p:sldId id="285" r:id="rId41"/>
    <p:sldId id="286" r:id="rId42"/>
    <p:sldId id="287" r:id="rId43"/>
    <p:sldId id="288" r:id="rId44"/>
    <p:sldId id="302" r:id="rId45"/>
    <p:sldId id="268" r:id="rId46"/>
    <p:sldId id="303" r:id="rId47"/>
    <p:sldId id="304" r:id="rId48"/>
    <p:sldId id="312" r:id="rId49"/>
    <p:sldId id="307" r:id="rId50"/>
    <p:sldId id="313" r:id="rId51"/>
    <p:sldId id="267" r:id="rId52"/>
    <p:sldId id="314" r:id="rId53"/>
    <p:sldId id="27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52C4"/>
    <a:srgbClr val="4F9F33"/>
    <a:srgbClr val="0EC458"/>
    <a:srgbClr val="0646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varScale="1">
        <p:scale>
          <a:sx n="86" d="100"/>
          <a:sy n="86" d="100"/>
        </p:scale>
        <p:origin x="5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11:16:58.479"/>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11:17:07.203"/>
    </inkml:context>
    <inkml:brush xml:id="br0">
      <inkml:brushProperty name="width" value="0.05" units="cm"/>
      <inkml:brushProperty name="height" value="0.05" units="cm"/>
      <inkml:brushProperty name="color" value="#FFFFFF"/>
    </inkml:brush>
  </inkml:definitions>
  <inkml:trace contextRef="#ctx0" brushRef="#br0">37 27 24575,'46'-3'0,"-33"1"0,0 1 0,23 1 0,-18 5 0,-16-4 0,0 0 0,0 0 0,0 0 0,0 0 0,0-1 0,0 1 0,0-1 0,0 0 0,1 0 0,-1 0 0,0 0 0,3 0 0,-26-9 0,-7 5 0,0 2 0,0 0 0,-47 4 0,62 1 0,15 0 0,22 0 0,-8-5 0,0-1 0,0 0 0,15-6 0,-23 7 0,0 0 0,0 1 0,0-1 0,10 1 0,-15 1 0,0 0 0,0 0 0,0 0 0,0 0 0,0 1 0,0-1 0,0 1 0,0 0 0,0 0 0,0 0 0,0 0 0,-1 0 0,1 1 0,3 1 0,-39 17 0,28-18 0,0 1 0,0-1 0,-1 0 0,1 0 0,0-1 0,-1 1 0,-10 0 0,11-2 0,-1 1 0,1 0 0,0 0 0,-1 1 0,1 0 0,0-1 0,-8 6 0,55-6 0,-21-2 0,-6 1 0,1 0 0,27 4 0,-57-2 0,0 2 0,-22 7 0,27-7-1365,1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11:17:17.244"/>
    </inkml:context>
    <inkml:brush xml:id="br0">
      <inkml:brushProperty name="width" value="0.05" units="cm"/>
      <inkml:brushProperty name="height" value="0.05" units="cm"/>
      <inkml:brushProperty name="color" value="#FFFFFF"/>
    </inkml:brush>
  </inkml:definitions>
  <inkml:trace contextRef="#ctx0" brushRef="#br0">648 340 24575,'-6'-1'0,"0"2"0,1-1 0,-1 1 0,0 0 0,0 0 0,0 0 0,1 1 0,-1 0 0,-10 5 0,10-5 0,1-1 0,-1 1 0,0-1 0,1 0 0,-1-1 0,0 0 0,0 1 0,-9-2 0,7 0 0,1 1 0,0 0 0,0 0 0,0 1 0,-9 2 0,7-1 0,1-1 0,-1 1 0,1-2 0,-1 1 0,0-1 0,0 0 0,1-1 0,-1 0 0,0 0 0,1-1 0,-1 0 0,-12-6 0,-13-1 0,29 8 0,0 1 0,0 0 0,0 0 0,-1 0 0,1 0 0,0 1 0,-5 1 0,-28 2 0,32-4 0,3 0 0,1 0 0,0 0 0,-1 0 0,1 0 0,0 0 0,-1-1 0,1 1 0,0-1 0,-1 1 0,1-1 0,0 0 0,-4-2 0,6 2 0,1 1 0,-1-1 0,1 1 0,-1-1 0,1 1 0,-1 0 0,1-1 0,0 1 0,-1 0 0,1-1 0,0 1 0,-1 0 0,1 0 0,0-1 0,-1 1 0,1 0 0,0 0 0,-1 0 0,1 0 0,0 0 0,0 0 0,0 0 0,23-1 0,-22 1 0,159-4 0,-157 4 0,1 0 0,0 1 0,-1-1 0,1 1 0,-1 0 0,1 1 0,-1-1 0,6 3 0,-7-2 0,-1-1 0,1 0 0,-1 0 0,1 0 0,-1 0 0,1 0 0,0 0 0,0-1 0,-1 1 0,1-1 0,0 0 0,0 0 0,0 0 0,0 0 0,-1 0 0,1-1 0,0 1 0,0-1 0,-1 0 0,1 0 0,0 0 0,-1 0 0,1 0 0,2-2 0,10-6 0,-1-1 0,-16 7 0,-13 4 0,-117 7 0,9-1 0,111-7 0,0 0 0,0 0 0,-1-1 0,1-1 0,-14-3 0,14 2 0,0 1 0,0 0 0,0 1 0,-1 0 0,-12 1 0,192 3 0,-139 0 0,-1 0 0,44-2 0,-59-2 0,1-1 0,-1 0 0,0-1 0,1 0 0,-1-1 0,0 0 0,21-11 0,19-2 0,-94 24 0,32-3 0,1-1 0,-1-1 0,0 0 0,0 0 0,-1-1 0,1 0 0,0-1 0,0 0 0,0-1 0,0 0 0,-18-4 0,-48-8 0,58 13 0,17 0 0,-1 0 0,0 0 0,1 0 0,-1 0 0,1 0 0,-1-1 0,0 1 0,1 0 0,-1-1 0,1 1 0,-1-1 0,0 0 0,1 1 0,-2-2 0,-3-1 0,1 1 0,0 1 0,-1-1 0,1 1 0,-1 0 0,0 0 0,-6 0 0,-22-4 0,-8 1 0,36 4 0,1 0 0,-1 0 0,0-1 0,1 1 0,-1-1 0,0-1 0,-7-2 0,12 3 0,0 1 0,0-1 0,0 0 0,0 0 0,0 0 0,0 1 0,0-1 0,0 0 0,1 0 0,-1 0 0,0-1 0,0 1 0,1 0 0,-1 0 0,1 0 0,-1 0 0,1-1 0,0 1 0,-1 0 0,1-1 0,0 1 0,0 0 0,0 0 0,0-1 0,0 1 0,0 0 0,0-1 0,0 1 0,1 0 0,-1 0 0,0-1 0,1 1 0,-1 0 0,1 0 0,-1 0 0,2-2 0,1-3 0,0 0 0,0 0 0,1 1 0,0-1 0,6-7 0,26-22 0,-26 27 0,-1 0 0,0-1 0,-1-1 0,0 1 0,-1-1 0,10-17 0,-14 23 0,-1 0 0,1 0 0,0 1 0,0-1 0,1 0 0,-1 1 0,1 0 0,-1 0 0,1 0 0,7-4 0,-62 49 0,43-36 0,0 1 0,0-1 0,1 2 0,-11 13 0,12-14 0,0 0 0,0 0 0,-1 0 0,1-1 0,-2 0 0,-7 5 0,12-9 0,1 1 0,-1-1 0,1 0 0,-1 1 0,1-1 0,0 1 0,0 0 0,0 0 0,0 0 0,1 0 0,-1 0 0,1 0 0,0 0 0,0 1 0,0-1 0,0 4 0,-1 3 0,0-1 0,1 0 0,1 1 0,0 16 0,0-25 0,0 1 0,1-1 0,-1 1 0,1-1 0,-1 1 0,1-1 0,-1 0 0,1 1 0,-1-1 0,1 0 0,0 0 0,0 1 0,0-1 0,0 0 0,0 0 0,0 0 0,0 0 0,2 2 0,-3-3 0,1 0 0,-1 0 0,0 0 0,0 0 0,0 0 0,0 0 0,0 0 0,0 0 0,0 0 0,1 0 0,-1 0 0,0 0 0,0 0 0,0 1 0,0-1 0,0 0 0,0 0 0,1 0 0,-1 0 0,0 0 0,0 0 0,0 0 0,0-1 0,0 1 0,0 0 0,1 0 0,-1 0 0,0 0 0,0 0 0,0 0 0,0 0 0,0 0 0,0 0 0,1 0 0,-1 0 0,0 0 0,0 0 0,0-1 0,0 1 0,0 0 0,0 0 0,0 0 0,0 0 0,0 0 0,0 0 0,0 0 0,0-1 0,1 1 0,-1 0 0,0 0 0,0 0 0,-7-17 0,7 16 0,-7-10 0,1 0 0,1 0 0,-7-20 0,11 28 0,0 0 0,0 1 0,1-1 0,-1 1 0,1-1 0,0 0 0,0 1 0,0-1 0,0 0 0,0 1 0,0-1 0,1 1 0,-1-1 0,1 0 0,0 1 0,0-1 0,0 1 0,0 0 0,0-1 0,0 1 0,1 0 0,-1-1 0,4-2 0,28-27 0,41-29 0,-68 56 0,4-2 0,0 0 0,0 0 0,18-8 0,-13 10 0,-12 7 0,-20 18 0,5-9 0,1-1 0,-24 14 0,24-17 0,0 1 0,0 1 0,1-1 0,-12 14 0,21-22 0,-10 13 0,1 0 0,-12 18 0,20-27 0,-1 1 0,1 0 0,0 1 0,0-1 0,0 0 0,1 0 0,0 1 0,0-1 0,0 1 0,0 8 0,1-13 0,1-1 0,-1 1 0,0-1 0,0 1 0,0 0 0,0-1 0,0 1 0,0-1 0,0 1 0,0-1 0,0 1 0,0-1 0,-1 1 0,1-1 0,0 1 0,0-1 0,0 1 0,-1-1 0,1 1 0,0-1 0,0 1 0,-1-1 0,1 0 0,0 1 0,-1 0 0,-7-9 0,-6-22 0,12 5 0,4 42 0,2 9-1365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0F4EE8-78C3-40F3-A932-8B357E88B5A2}" type="datetimeFigureOut">
              <a:rPr lang="tr-TR" smtClean="0"/>
              <a:t>9.05.2023</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BC5D58-A6D3-4761-A2D8-C64D639ABA4E}" type="slidenum">
              <a:rPr lang="tr-TR" smtClean="0"/>
              <a:t>‹#›</a:t>
            </a:fld>
            <a:endParaRPr lang="tr-TR"/>
          </a:p>
        </p:txBody>
      </p:sp>
    </p:spTree>
    <p:extLst>
      <p:ext uri="{BB962C8B-B14F-4D97-AF65-F5344CB8AC3E}">
        <p14:creationId xmlns:p14="http://schemas.microsoft.com/office/powerpoint/2010/main" val="1727174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96BC5D58-A6D3-4761-A2D8-C64D639ABA4E}" type="slidenum">
              <a:rPr lang="tr-TR" smtClean="0"/>
              <a:t>1</a:t>
            </a:fld>
            <a:endParaRPr lang="tr-TR"/>
          </a:p>
        </p:txBody>
      </p:sp>
    </p:spTree>
    <p:extLst>
      <p:ext uri="{BB962C8B-B14F-4D97-AF65-F5344CB8AC3E}">
        <p14:creationId xmlns:p14="http://schemas.microsoft.com/office/powerpoint/2010/main" val="1792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96BC5D58-A6D3-4761-A2D8-C64D639ABA4E}" type="slidenum">
              <a:rPr lang="tr-TR" smtClean="0"/>
              <a:t>31</a:t>
            </a:fld>
            <a:endParaRPr lang="tr-TR"/>
          </a:p>
        </p:txBody>
      </p:sp>
    </p:spTree>
    <p:extLst>
      <p:ext uri="{BB962C8B-B14F-4D97-AF65-F5344CB8AC3E}">
        <p14:creationId xmlns:p14="http://schemas.microsoft.com/office/powerpoint/2010/main" val="42341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İlk adım, "eğitim"</a:t>
            </a:r>
            <a:endParaRPr lang="tr-TR" dirty="0"/>
          </a:p>
        </p:txBody>
      </p:sp>
      <p:sp>
        <p:nvSpPr>
          <p:cNvPr id="4" name="Slayt Numarası Yer Tutucusu 3"/>
          <p:cNvSpPr>
            <a:spLocks noGrp="1"/>
          </p:cNvSpPr>
          <p:nvPr>
            <p:ph type="sldNum" sz="quarter" idx="10"/>
          </p:nvPr>
        </p:nvSpPr>
        <p:spPr/>
        <p:txBody>
          <a:bodyPr/>
          <a:lstStyle/>
          <a:p>
            <a:fld id="{96BC5D58-A6D3-4761-A2D8-C64D639ABA4E}" type="slidenum">
              <a:rPr lang="tr-TR" smtClean="0"/>
              <a:t>34</a:t>
            </a:fld>
            <a:endParaRPr lang="tr-TR"/>
          </a:p>
        </p:txBody>
      </p:sp>
    </p:spTree>
    <p:extLst>
      <p:ext uri="{BB962C8B-B14F-4D97-AF65-F5344CB8AC3E}">
        <p14:creationId xmlns:p14="http://schemas.microsoft.com/office/powerpoint/2010/main" val="2124471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İkinci adım, "saldırı"</a:t>
            </a:r>
            <a:endParaRPr lang="tr-TR" dirty="0"/>
          </a:p>
        </p:txBody>
      </p:sp>
      <p:sp>
        <p:nvSpPr>
          <p:cNvPr id="4" name="Slayt Numarası Yer Tutucusu 3"/>
          <p:cNvSpPr>
            <a:spLocks noGrp="1"/>
          </p:cNvSpPr>
          <p:nvPr>
            <p:ph type="sldNum" sz="quarter" idx="10"/>
          </p:nvPr>
        </p:nvSpPr>
        <p:spPr/>
        <p:txBody>
          <a:bodyPr/>
          <a:lstStyle/>
          <a:p>
            <a:fld id="{96BC5D58-A6D3-4761-A2D8-C64D639ABA4E}" type="slidenum">
              <a:rPr lang="tr-TR" smtClean="0"/>
              <a:t>35</a:t>
            </a:fld>
            <a:endParaRPr lang="tr-TR"/>
          </a:p>
        </p:txBody>
      </p:sp>
    </p:spTree>
    <p:extLst>
      <p:ext uri="{BB962C8B-B14F-4D97-AF65-F5344CB8AC3E}">
        <p14:creationId xmlns:p14="http://schemas.microsoft.com/office/powerpoint/2010/main" val="1324457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Girdiğim makalelerde çok fazla teknik kelimeler vardı. Umarım yeterince yumuşatabilmişimdir</a:t>
            </a:r>
          </a:p>
        </p:txBody>
      </p:sp>
      <p:sp>
        <p:nvSpPr>
          <p:cNvPr id="4" name="Slayt Numarası Yer Tutucusu 3"/>
          <p:cNvSpPr>
            <a:spLocks noGrp="1"/>
          </p:cNvSpPr>
          <p:nvPr>
            <p:ph type="sldNum" sz="quarter" idx="10"/>
          </p:nvPr>
        </p:nvSpPr>
        <p:spPr/>
        <p:txBody>
          <a:bodyPr/>
          <a:lstStyle/>
          <a:p>
            <a:fld id="{96BC5D58-A6D3-4761-A2D8-C64D639ABA4E}" type="slidenum">
              <a:rPr lang="tr-TR" smtClean="0"/>
              <a:t>53</a:t>
            </a:fld>
            <a:endParaRPr lang="tr-TR"/>
          </a:p>
        </p:txBody>
      </p:sp>
    </p:spTree>
    <p:extLst>
      <p:ext uri="{BB962C8B-B14F-4D97-AF65-F5344CB8AC3E}">
        <p14:creationId xmlns:p14="http://schemas.microsoft.com/office/powerpoint/2010/main" val="2220878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tr-TR"/>
              <a:t>Asıl başlık stili için tıklatın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a:xfrm>
            <a:off x="2692397" y="5037663"/>
            <a:ext cx="5214635" cy="279400"/>
          </a:xfrm>
        </p:spPr>
        <p:txBody>
          <a:bodyPr/>
          <a:lstStyle/>
          <a:p>
            <a:endParaRPr lang="tr-TR"/>
          </a:p>
        </p:txBody>
      </p:sp>
      <p:sp>
        <p:nvSpPr>
          <p:cNvPr id="6" name="Slide Number Placeholder 5"/>
          <p:cNvSpPr>
            <a:spLocks noGrp="1"/>
          </p:cNvSpPr>
          <p:nvPr>
            <p:ph type="sldNum" sz="quarter" idx="12"/>
          </p:nvPr>
        </p:nvSpPr>
        <p:spPr>
          <a:xfrm>
            <a:off x="8956900" y="5037663"/>
            <a:ext cx="551167" cy="279400"/>
          </a:xfrm>
        </p:spPr>
        <p:txBody>
          <a:bodyPr/>
          <a:lstStyle/>
          <a:p>
            <a:fld id="{3BA0437C-DD7E-4688-9D31-5628FA931569}" type="slidenum">
              <a:rPr lang="tr-TR" smtClean="0"/>
              <a:t>‹#›</a:t>
            </a:fld>
            <a:endParaRPr lang="tr-T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878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p>
            <a:fld id="{36895C76-89D7-41CC-AA02-BAECF9787ED9}" type="datetimeFigureOut">
              <a:rPr lang="tr-TR" smtClean="0"/>
              <a:t>9.05.2023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BA0437C-DD7E-4688-9D31-5628FA931569}" type="slidenum">
              <a:rPr lang="tr-TR" smtClean="0"/>
              <a:t>‹#›</a:t>
            </a:fld>
            <a:endParaRPr lang="tr-TR"/>
          </a:p>
        </p:txBody>
      </p:sp>
    </p:spTree>
    <p:extLst>
      <p:ext uri="{BB962C8B-B14F-4D97-AF65-F5344CB8AC3E}">
        <p14:creationId xmlns:p14="http://schemas.microsoft.com/office/powerpoint/2010/main" val="122251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tr-TR"/>
              <a:t>Asıl başlık stili için tıklatın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BA0437C-DD7E-4688-9D31-5628FA931569}" type="slidenum">
              <a:rPr lang="tr-TR" smtClean="0"/>
              <a:t>‹#›</a:t>
            </a:fld>
            <a:endParaRPr lang="tr-T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4051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tr-TR"/>
              <a:t>Asıl başlık stili için tıklatın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BA0437C-DD7E-4688-9D31-5628FA931569}" type="slidenum">
              <a:rPr lang="tr-TR" smtClean="0"/>
              <a:t>‹#›</a:t>
            </a:fld>
            <a:endParaRPr lang="tr-T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134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tr-TR"/>
              <a:t>Asıl başlık stili için tıklatın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BA0437C-DD7E-4688-9D31-5628FA931569}" type="slidenum">
              <a:rPr lang="tr-TR" smtClean="0"/>
              <a:t>‹#›</a:t>
            </a:fld>
            <a:endParaRPr lang="tr-TR"/>
          </a:p>
        </p:txBody>
      </p:sp>
    </p:spTree>
    <p:extLst>
      <p:ext uri="{BB962C8B-B14F-4D97-AF65-F5344CB8AC3E}">
        <p14:creationId xmlns:p14="http://schemas.microsoft.com/office/powerpoint/2010/main" val="2114790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tr-TR"/>
              <a:t>Asıl başlık stili için tıklatın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BA0437C-DD7E-4688-9D31-5628FA931569}" type="slidenum">
              <a:rPr lang="tr-TR" smtClean="0"/>
              <a:t>‹#›</a:t>
            </a:fld>
            <a:endParaRPr lang="tr-T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033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tr-TR"/>
              <a:t>Asıl başlık stili için tıklatın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BA0437C-DD7E-4688-9D31-5628FA931569}" type="slidenum">
              <a:rPr lang="tr-TR" smtClean="0"/>
              <a:t>‹#›</a:t>
            </a:fld>
            <a:endParaRPr lang="tr-T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465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BA0437C-DD7E-4688-9D31-5628FA931569}" type="slidenum">
              <a:rPr lang="tr-TR" smtClean="0"/>
              <a:t>‹#›</a:t>
            </a:fld>
            <a:endParaRPr lang="tr-T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1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BA0437C-DD7E-4688-9D31-5628FA931569}" type="slidenum">
              <a:rPr lang="tr-TR" smtClean="0"/>
              <a:t>‹#›</a:t>
            </a:fld>
            <a:endParaRPr lang="tr-T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749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BA0437C-DD7E-4688-9D31-5628FA931569}" type="slidenum">
              <a:rPr lang="tr-TR" smtClean="0"/>
              <a:t>‹#›</a:t>
            </a:fld>
            <a:endParaRPr lang="tr-TR"/>
          </a:p>
        </p:txBody>
      </p:sp>
    </p:spTree>
    <p:extLst>
      <p:ext uri="{BB962C8B-B14F-4D97-AF65-F5344CB8AC3E}">
        <p14:creationId xmlns:p14="http://schemas.microsoft.com/office/powerpoint/2010/main" val="3299612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tr-TR"/>
              <a:t>Asıl başlık stili için tıklatın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36895C76-89D7-41CC-AA02-BAECF9787ED9}" type="datetimeFigureOut">
              <a:rPr lang="tr-TR" smtClean="0"/>
              <a:t>9.05.2023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BA0437C-DD7E-4688-9D31-5628FA931569}" type="slidenum">
              <a:rPr lang="tr-TR" smtClean="0"/>
              <a:t>‹#›</a:t>
            </a:fld>
            <a:endParaRPr lang="tr-T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63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36895C76-89D7-41CC-AA02-BAECF9787ED9}" type="datetimeFigureOut">
              <a:rPr lang="tr-TR" smtClean="0"/>
              <a:t>9.05.2023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BA0437C-DD7E-4688-9D31-5628FA931569}" type="slidenum">
              <a:rPr lang="tr-TR" smtClean="0"/>
              <a:t>‹#›</a:t>
            </a:fld>
            <a:endParaRPr lang="tr-TR"/>
          </a:p>
        </p:txBody>
      </p:sp>
    </p:spTree>
    <p:extLst>
      <p:ext uri="{BB962C8B-B14F-4D97-AF65-F5344CB8AC3E}">
        <p14:creationId xmlns:p14="http://schemas.microsoft.com/office/powerpoint/2010/main" val="3187558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 için tıklatın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6895C76-89D7-41CC-AA02-BAECF9787ED9}" type="datetimeFigureOut">
              <a:rPr lang="tr-TR" smtClean="0"/>
              <a:t>9.05.2023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BA0437C-DD7E-4688-9D31-5628FA931569}" type="slidenum">
              <a:rPr lang="tr-TR" smtClean="0"/>
              <a:t>‹#›</a:t>
            </a:fld>
            <a:endParaRPr lang="tr-T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6219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36895C76-89D7-41CC-AA02-BAECF9787ED9}" type="datetimeFigureOut">
              <a:rPr lang="tr-TR" smtClean="0"/>
              <a:t>9.05.2023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BA0437C-DD7E-4688-9D31-5628FA931569}" type="slidenum">
              <a:rPr lang="tr-TR" smtClean="0"/>
              <a:t>‹#›</a:t>
            </a:fld>
            <a:endParaRPr lang="tr-T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49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95C76-89D7-41CC-AA02-BAECF9787ED9}" type="datetimeFigureOut">
              <a:rPr lang="tr-TR" smtClean="0"/>
              <a:t>9.05.2023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BA0437C-DD7E-4688-9D31-5628FA931569}" type="slidenum">
              <a:rPr lang="tr-TR" smtClean="0"/>
              <a:t>‹#›</a:t>
            </a:fld>
            <a:endParaRPr lang="tr-TR"/>
          </a:p>
        </p:txBody>
      </p:sp>
    </p:spTree>
    <p:extLst>
      <p:ext uri="{BB962C8B-B14F-4D97-AF65-F5344CB8AC3E}">
        <p14:creationId xmlns:p14="http://schemas.microsoft.com/office/powerpoint/2010/main" val="2875238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tr-TR"/>
              <a:t>Asıl başlık stili için tıklatın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p>
            <a:fld id="{36895C76-89D7-41CC-AA02-BAECF9787ED9}" type="datetimeFigureOut">
              <a:rPr lang="tr-TR" smtClean="0"/>
              <a:t>9.05.2023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BA0437C-DD7E-4688-9D31-5628FA931569}" type="slidenum">
              <a:rPr lang="tr-TR" smtClean="0"/>
              <a:t>‹#›</a:t>
            </a:fld>
            <a:endParaRPr lang="tr-T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252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tr-TR"/>
              <a:t>Asıl başlık stili için tıklatın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p>
            <a:fld id="{36895C76-89D7-41CC-AA02-BAECF9787ED9}" type="datetimeFigureOut">
              <a:rPr lang="tr-TR" smtClean="0"/>
              <a:t>9.05.2023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BA0437C-DD7E-4688-9D31-5628FA931569}" type="slidenum">
              <a:rPr lang="tr-TR" smtClean="0"/>
              <a:t>‹#›</a:t>
            </a:fld>
            <a:endParaRPr lang="tr-TR"/>
          </a:p>
        </p:txBody>
      </p:sp>
    </p:spTree>
    <p:extLst>
      <p:ext uri="{BB962C8B-B14F-4D97-AF65-F5344CB8AC3E}">
        <p14:creationId xmlns:p14="http://schemas.microsoft.com/office/powerpoint/2010/main" val="3402792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895C76-89D7-41CC-AA02-BAECF9787ED9}" type="datetimeFigureOut">
              <a:rPr lang="tr-TR" smtClean="0"/>
              <a:t>9.05.2023</a:t>
            </a:fld>
            <a:endParaRPr lang="tr-T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A0437C-DD7E-4688-9D31-5628FA931569}" type="slidenum">
              <a:rPr lang="tr-TR" smtClean="0"/>
              <a:t>‹#›</a:t>
            </a:fld>
            <a:endParaRPr lang="tr-TR"/>
          </a:p>
        </p:txBody>
      </p:sp>
    </p:spTree>
    <p:extLst>
      <p:ext uri="{BB962C8B-B14F-4D97-AF65-F5344CB8AC3E}">
        <p14:creationId xmlns:p14="http://schemas.microsoft.com/office/powerpoint/2010/main" val="93209924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customXml" Target="../ink/ink1.xml"/><Relationship Id="rId21" Type="http://schemas.openxmlformats.org/officeDocument/2006/relationships/image" Target="../media/image21.png"/><Relationship Id="rId7" Type="http://schemas.openxmlformats.org/officeDocument/2006/relationships/customXml" Target="../ink/ink3.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microsoft.com/office/2007/relationships/hdphoto" Target="../media/hdphoto1.wdp"/><Relationship Id="rId5" Type="http://schemas.openxmlformats.org/officeDocument/2006/relationships/customXml" Target="../ink/ink2.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7.png"/><Relationship Id="rId14" Type="http://schemas.openxmlformats.org/officeDocument/2006/relationships/image" Target="../media/image14.png"/><Relationship Id="rId22"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hyperlink" Target="https://svgsilh.com/2196f3/image/1254537.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hyperlink" Target="https://www.pngall.com/checklist-png" TargetMode="External"/><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8.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Mürekkep 18">
                <a:extLst>
                  <a:ext uri="{FF2B5EF4-FFF2-40B4-BE49-F238E27FC236}">
                    <a16:creationId xmlns:a16="http://schemas.microsoft.com/office/drawing/2014/main" id="{EBEB69F6-C247-6475-68E2-C96B4ACB12CA}"/>
                  </a:ext>
                </a:extLst>
              </p14:cNvPr>
              <p14:cNvContentPartPr/>
              <p14:nvPr/>
            </p14:nvContentPartPr>
            <p14:xfrm>
              <a:off x="6524520" y="1236000"/>
              <a:ext cx="360" cy="360"/>
            </p14:xfrm>
          </p:contentPart>
        </mc:Choice>
        <mc:Fallback xmlns="">
          <p:pic>
            <p:nvPicPr>
              <p:cNvPr id="19" name="Mürekkep 18">
                <a:extLst>
                  <a:ext uri="{FF2B5EF4-FFF2-40B4-BE49-F238E27FC236}">
                    <a16:creationId xmlns:a16="http://schemas.microsoft.com/office/drawing/2014/main" id="{EBEB69F6-C247-6475-68E2-C96B4ACB12CA}"/>
                  </a:ext>
                </a:extLst>
              </p:cNvPr>
              <p:cNvPicPr/>
              <p:nvPr/>
            </p:nvPicPr>
            <p:blipFill>
              <a:blip r:embed="rId4"/>
              <a:stretch>
                <a:fillRect/>
              </a:stretch>
            </p:blipFill>
            <p:spPr>
              <a:xfrm>
                <a:off x="6515520" y="1227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Mürekkep 20">
                <a:extLst>
                  <a:ext uri="{FF2B5EF4-FFF2-40B4-BE49-F238E27FC236}">
                    <a16:creationId xmlns:a16="http://schemas.microsoft.com/office/drawing/2014/main" id="{92D28C86-620A-5EC6-647B-813BD966BD4F}"/>
                  </a:ext>
                </a:extLst>
              </p14:cNvPr>
              <p14:cNvContentPartPr/>
              <p14:nvPr/>
            </p14:nvContentPartPr>
            <p14:xfrm>
              <a:off x="6469440" y="1222680"/>
              <a:ext cx="73440" cy="33840"/>
            </p14:xfrm>
          </p:contentPart>
        </mc:Choice>
        <mc:Fallback xmlns="">
          <p:pic>
            <p:nvPicPr>
              <p:cNvPr id="21" name="Mürekkep 20">
                <a:extLst>
                  <a:ext uri="{FF2B5EF4-FFF2-40B4-BE49-F238E27FC236}">
                    <a16:creationId xmlns:a16="http://schemas.microsoft.com/office/drawing/2014/main" id="{92D28C86-620A-5EC6-647B-813BD966BD4F}"/>
                  </a:ext>
                </a:extLst>
              </p:cNvPr>
              <p:cNvPicPr/>
              <p:nvPr/>
            </p:nvPicPr>
            <p:blipFill>
              <a:blip r:embed="rId6"/>
              <a:stretch>
                <a:fillRect/>
              </a:stretch>
            </p:blipFill>
            <p:spPr>
              <a:xfrm>
                <a:off x="6460440" y="1214040"/>
                <a:ext cx="91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Mürekkep 21">
                <a:extLst>
                  <a:ext uri="{FF2B5EF4-FFF2-40B4-BE49-F238E27FC236}">
                    <a16:creationId xmlns:a16="http://schemas.microsoft.com/office/drawing/2014/main" id="{771EA858-436D-97D4-4EE1-4DCFB344C3C1}"/>
                  </a:ext>
                </a:extLst>
              </p14:cNvPr>
              <p14:cNvContentPartPr/>
              <p14:nvPr/>
            </p14:nvContentPartPr>
            <p14:xfrm>
              <a:off x="5931240" y="1112160"/>
              <a:ext cx="233280" cy="133560"/>
            </p14:xfrm>
          </p:contentPart>
        </mc:Choice>
        <mc:Fallback xmlns="">
          <p:pic>
            <p:nvPicPr>
              <p:cNvPr id="22" name="Mürekkep 21">
                <a:extLst>
                  <a:ext uri="{FF2B5EF4-FFF2-40B4-BE49-F238E27FC236}">
                    <a16:creationId xmlns:a16="http://schemas.microsoft.com/office/drawing/2014/main" id="{771EA858-436D-97D4-4EE1-4DCFB344C3C1}"/>
                  </a:ext>
                </a:extLst>
              </p:cNvPr>
              <p:cNvPicPr/>
              <p:nvPr/>
            </p:nvPicPr>
            <p:blipFill>
              <a:blip r:embed="rId8"/>
              <a:stretch>
                <a:fillRect/>
              </a:stretch>
            </p:blipFill>
            <p:spPr>
              <a:xfrm>
                <a:off x="5922600" y="1103520"/>
                <a:ext cx="250920" cy="151200"/>
              </a:xfrm>
              <a:prstGeom prst="rect">
                <a:avLst/>
              </a:prstGeom>
            </p:spPr>
          </p:pic>
        </mc:Fallback>
      </mc:AlternateContent>
      <p:pic>
        <p:nvPicPr>
          <p:cNvPr id="52" name="Resim 51">
            <a:extLst>
              <a:ext uri="{FF2B5EF4-FFF2-40B4-BE49-F238E27FC236}">
                <a16:creationId xmlns:a16="http://schemas.microsoft.com/office/drawing/2014/main" id="{88EDB216-BB2A-DF51-D386-45616C91E2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216371" cy="6858000"/>
          </a:xfrm>
          <a:prstGeom prst="rect">
            <a:avLst/>
          </a:prstGeom>
        </p:spPr>
      </p:pic>
      <p:pic>
        <p:nvPicPr>
          <p:cNvPr id="53" name="Resim 52">
            <a:extLst>
              <a:ext uri="{FF2B5EF4-FFF2-40B4-BE49-F238E27FC236}">
                <a16:creationId xmlns:a16="http://schemas.microsoft.com/office/drawing/2014/main" id="{85691638-3657-19E2-49C8-C09D7A97C1F2}"/>
              </a:ext>
            </a:extLst>
          </p:cNvPr>
          <p:cNvPicPr>
            <a:picLocks noChangeAspect="1"/>
          </p:cNvPicPr>
          <p:nvPr/>
        </p:nvPicPr>
        <p:blipFill>
          <a:blip r:embed="rId10">
            <a:extLst>
              <a:ext uri="{BEBA8EAE-BF5A-486C-A8C5-ECC9F3942E4B}">
                <a14:imgProps xmlns:a14="http://schemas.microsoft.com/office/drawing/2010/main">
                  <a14:imgLayer r:embed="rId11">
                    <a14:imgEffect>
                      <a14:artisticMarker/>
                    </a14:imgEffect>
                  </a14:imgLayer>
                </a14:imgProps>
              </a:ext>
              <a:ext uri="{28A0092B-C50C-407E-A947-70E740481C1C}">
                <a14:useLocalDpi xmlns:a14="http://schemas.microsoft.com/office/drawing/2010/main" val="0"/>
              </a:ext>
            </a:extLst>
          </a:blip>
          <a:stretch>
            <a:fillRect/>
          </a:stretch>
        </p:blipFill>
        <p:spPr>
          <a:xfrm>
            <a:off x="56334" y="0"/>
            <a:ext cx="12216371" cy="6858000"/>
          </a:xfrm>
          <a:prstGeom prst="rect">
            <a:avLst/>
          </a:prstGeom>
        </p:spPr>
      </p:pic>
      <p:pic>
        <p:nvPicPr>
          <p:cNvPr id="54" name="Resim 53">
            <a:extLst>
              <a:ext uri="{FF2B5EF4-FFF2-40B4-BE49-F238E27FC236}">
                <a16:creationId xmlns:a16="http://schemas.microsoft.com/office/drawing/2014/main" id="{F884B702-C886-CAB9-9265-7A5FF2961FF9}"/>
              </a:ext>
            </a:extLst>
          </p:cNvPr>
          <p:cNvPicPr>
            <a:picLocks noChangeAspect="1"/>
          </p:cNvPicPr>
          <p:nvPr/>
        </p:nvPicPr>
        <p:blipFill>
          <a:blip r:embed="rId12">
            <a:extLst>
              <a:ext uri="{BEBA8EAE-BF5A-486C-A8C5-ECC9F3942E4B}">
                <a14:imgProps xmlns:a14="http://schemas.microsoft.com/office/drawing/2010/main">
                  <a14:imgLayer r:embed="rId11">
                    <a14:imgEffect>
                      <a14:artisticLineDrawing/>
                    </a14:imgEffect>
                  </a14:imgLayer>
                </a14:imgProps>
              </a:ext>
              <a:ext uri="{28A0092B-C50C-407E-A947-70E740481C1C}">
                <a14:useLocalDpi xmlns:a14="http://schemas.microsoft.com/office/drawing/2010/main" val="0"/>
              </a:ext>
            </a:extLst>
          </a:blip>
          <a:stretch>
            <a:fillRect/>
          </a:stretch>
        </p:blipFill>
        <p:spPr>
          <a:xfrm>
            <a:off x="28167" y="0"/>
            <a:ext cx="12216371" cy="6858000"/>
          </a:xfrm>
          <a:prstGeom prst="rect">
            <a:avLst/>
          </a:prstGeom>
        </p:spPr>
      </p:pic>
      <p:pic>
        <p:nvPicPr>
          <p:cNvPr id="55" name="Resim 54">
            <a:extLst>
              <a:ext uri="{FF2B5EF4-FFF2-40B4-BE49-F238E27FC236}">
                <a16:creationId xmlns:a16="http://schemas.microsoft.com/office/drawing/2014/main" id="{C7F82967-85E6-ADD6-D134-577E34FA72D0}"/>
              </a:ext>
            </a:extLst>
          </p:cNvPr>
          <p:cNvPicPr>
            <a:picLocks noChangeAspect="1"/>
          </p:cNvPicPr>
          <p:nvPr/>
        </p:nvPicPr>
        <p:blipFill>
          <a:blip r:embed="rId13">
            <a:extLst>
              <a:ext uri="{BEBA8EAE-BF5A-486C-A8C5-ECC9F3942E4B}">
                <a14:imgProps xmlns:a14="http://schemas.microsoft.com/office/drawing/2010/main">
                  <a14:imgLayer r:embed="rId11">
                    <a14:imgEffect>
                      <a14:artisticPaintBrush/>
                    </a14:imgEffect>
                  </a14:imgLayer>
                </a14:imgProps>
              </a:ext>
              <a:ext uri="{28A0092B-C50C-407E-A947-70E740481C1C}">
                <a14:useLocalDpi xmlns:a14="http://schemas.microsoft.com/office/drawing/2010/main" val="0"/>
              </a:ext>
            </a:extLst>
          </a:blip>
          <a:stretch>
            <a:fillRect/>
          </a:stretch>
        </p:blipFill>
        <p:spPr>
          <a:xfrm>
            <a:off x="0" y="0"/>
            <a:ext cx="12216371" cy="6858000"/>
          </a:xfrm>
          <a:prstGeom prst="rect">
            <a:avLst/>
          </a:prstGeom>
        </p:spPr>
      </p:pic>
      <p:pic>
        <p:nvPicPr>
          <p:cNvPr id="56" name="Resim 55">
            <a:extLst>
              <a:ext uri="{FF2B5EF4-FFF2-40B4-BE49-F238E27FC236}">
                <a16:creationId xmlns:a16="http://schemas.microsoft.com/office/drawing/2014/main" id="{8563F741-120D-8204-2F3B-35B0CC0DDC74}"/>
              </a:ext>
            </a:extLst>
          </p:cNvPr>
          <p:cNvPicPr>
            <a:picLocks noChangeAspect="1"/>
          </p:cNvPicPr>
          <p:nvPr/>
        </p:nvPicPr>
        <p:blipFill>
          <a:blip r:embed="rId14">
            <a:extLst>
              <a:ext uri="{BEBA8EAE-BF5A-486C-A8C5-ECC9F3942E4B}">
                <a14:imgProps xmlns:a14="http://schemas.microsoft.com/office/drawing/2010/main">
                  <a14:imgLayer r:embed="rId11">
                    <a14:imgEffect>
                      <a14:artisticGlowDiffused/>
                    </a14:imgEffect>
                  </a14:imgLayer>
                </a14:imgProps>
              </a:ext>
              <a:ext uri="{28A0092B-C50C-407E-A947-70E740481C1C}">
                <a14:useLocalDpi xmlns:a14="http://schemas.microsoft.com/office/drawing/2010/main" val="0"/>
              </a:ext>
            </a:extLst>
          </a:blip>
          <a:stretch>
            <a:fillRect/>
          </a:stretch>
        </p:blipFill>
        <p:spPr>
          <a:xfrm>
            <a:off x="34781" y="0"/>
            <a:ext cx="12216371" cy="6858000"/>
          </a:xfrm>
          <a:prstGeom prst="rect">
            <a:avLst/>
          </a:prstGeom>
        </p:spPr>
      </p:pic>
      <p:pic>
        <p:nvPicPr>
          <p:cNvPr id="57" name="Resim 56">
            <a:extLst>
              <a:ext uri="{FF2B5EF4-FFF2-40B4-BE49-F238E27FC236}">
                <a16:creationId xmlns:a16="http://schemas.microsoft.com/office/drawing/2014/main" id="{3CDF2798-02ED-BA9E-B332-E03BB54BCADF}"/>
              </a:ext>
            </a:extLst>
          </p:cNvPr>
          <p:cNvPicPr>
            <a:picLocks noChangeAspect="1"/>
          </p:cNvPicPr>
          <p:nvPr/>
        </p:nvPicPr>
        <p:blipFill>
          <a:blip r:embed="rId15">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tretch>
            <a:fillRect/>
          </a:stretch>
        </p:blipFill>
        <p:spPr>
          <a:xfrm>
            <a:off x="21553" y="0"/>
            <a:ext cx="12216371" cy="6858000"/>
          </a:xfrm>
          <a:prstGeom prst="rect">
            <a:avLst/>
          </a:prstGeom>
        </p:spPr>
      </p:pic>
      <p:pic>
        <p:nvPicPr>
          <p:cNvPr id="58" name="Resim 57">
            <a:extLst>
              <a:ext uri="{FF2B5EF4-FFF2-40B4-BE49-F238E27FC236}">
                <a16:creationId xmlns:a16="http://schemas.microsoft.com/office/drawing/2014/main" id="{60F1FA57-609E-58C5-4AE9-E2525BC69B1F}"/>
              </a:ext>
            </a:extLst>
          </p:cNvPr>
          <p:cNvPicPr>
            <a:picLocks noChangeAspect="1"/>
          </p:cNvPicPr>
          <p:nvPr/>
        </p:nvPicPr>
        <p:blipFill>
          <a:blip r:embed="rId16">
            <a:extLst>
              <a:ext uri="{BEBA8EAE-BF5A-486C-A8C5-ECC9F3942E4B}">
                <a14:imgProps xmlns:a14="http://schemas.microsoft.com/office/drawing/2010/main">
                  <a14:imgLayer r:embed="rId11">
                    <a14:imgEffect>
                      <a14:artisticLightScreen/>
                    </a14:imgEffect>
                  </a14:imgLayer>
                </a14:imgProps>
              </a:ext>
              <a:ext uri="{28A0092B-C50C-407E-A947-70E740481C1C}">
                <a14:useLocalDpi xmlns:a14="http://schemas.microsoft.com/office/drawing/2010/main" val="0"/>
              </a:ext>
            </a:extLst>
          </a:blip>
          <a:stretch>
            <a:fillRect/>
          </a:stretch>
        </p:blipFill>
        <p:spPr>
          <a:xfrm>
            <a:off x="13228" y="0"/>
            <a:ext cx="12216371" cy="6858000"/>
          </a:xfrm>
          <a:prstGeom prst="rect">
            <a:avLst/>
          </a:prstGeom>
        </p:spPr>
      </p:pic>
      <p:pic>
        <p:nvPicPr>
          <p:cNvPr id="59" name="Resim 58">
            <a:extLst>
              <a:ext uri="{FF2B5EF4-FFF2-40B4-BE49-F238E27FC236}">
                <a16:creationId xmlns:a16="http://schemas.microsoft.com/office/drawing/2014/main" id="{02142910-C2F7-9658-DDC4-CCEFB9B406B6}"/>
              </a:ext>
            </a:extLst>
          </p:cNvPr>
          <p:cNvPicPr>
            <a:picLocks noChangeAspect="1"/>
          </p:cNvPicPr>
          <p:nvPr/>
        </p:nvPicPr>
        <p:blipFill>
          <a:blip r:embed="rId17">
            <a:extLst>
              <a:ext uri="{BEBA8EAE-BF5A-486C-A8C5-ECC9F3942E4B}">
                <a14:imgProps xmlns:a14="http://schemas.microsoft.com/office/drawing/2010/main">
                  <a14:imgLayer r:embed="rId11">
                    <a14:imgEffect>
                      <a14:artisticFilmGrain/>
                    </a14:imgEffect>
                  </a14:imgLayer>
                </a14:imgProps>
              </a:ext>
              <a:ext uri="{28A0092B-C50C-407E-A947-70E740481C1C}">
                <a14:useLocalDpi xmlns:a14="http://schemas.microsoft.com/office/drawing/2010/main" val="0"/>
              </a:ext>
            </a:extLst>
          </a:blip>
          <a:stretch>
            <a:fillRect/>
          </a:stretch>
        </p:blipFill>
        <p:spPr>
          <a:xfrm>
            <a:off x="-6614" y="0"/>
            <a:ext cx="12216371" cy="6858000"/>
          </a:xfrm>
          <a:prstGeom prst="rect">
            <a:avLst/>
          </a:prstGeom>
        </p:spPr>
      </p:pic>
      <p:pic>
        <p:nvPicPr>
          <p:cNvPr id="60" name="Resim 59">
            <a:extLst>
              <a:ext uri="{FF2B5EF4-FFF2-40B4-BE49-F238E27FC236}">
                <a16:creationId xmlns:a16="http://schemas.microsoft.com/office/drawing/2014/main" id="{A9FD9CA4-C0C9-E00F-ABF7-F5930FD8F48E}"/>
              </a:ext>
            </a:extLst>
          </p:cNvPr>
          <p:cNvPicPr>
            <a:picLocks noChangeAspect="1"/>
          </p:cNvPicPr>
          <p:nvPr/>
        </p:nvPicPr>
        <p:blipFill>
          <a:blip r:embed="rId18">
            <a:extLst>
              <a:ext uri="{BEBA8EAE-BF5A-486C-A8C5-ECC9F3942E4B}">
                <a14:imgProps xmlns:a14="http://schemas.microsoft.com/office/drawing/2010/main">
                  <a14:imgLayer r:embed="rId11">
                    <a14:imgEffect>
                      <a14:artisticCrisscrossEtching/>
                    </a14:imgEffect>
                  </a14:imgLayer>
                </a14:imgProps>
              </a:ext>
              <a:ext uri="{28A0092B-C50C-407E-A947-70E740481C1C}">
                <a14:useLocalDpi xmlns:a14="http://schemas.microsoft.com/office/drawing/2010/main" val="0"/>
              </a:ext>
            </a:extLst>
          </a:blip>
          <a:stretch>
            <a:fillRect/>
          </a:stretch>
        </p:blipFill>
        <p:spPr>
          <a:xfrm>
            <a:off x="6614" y="0"/>
            <a:ext cx="12216371" cy="6858000"/>
          </a:xfrm>
          <a:prstGeom prst="rect">
            <a:avLst/>
          </a:prstGeom>
        </p:spPr>
      </p:pic>
      <p:pic>
        <p:nvPicPr>
          <p:cNvPr id="61" name="Resim 60">
            <a:extLst>
              <a:ext uri="{FF2B5EF4-FFF2-40B4-BE49-F238E27FC236}">
                <a16:creationId xmlns:a16="http://schemas.microsoft.com/office/drawing/2014/main" id="{09CA7657-9318-FC9B-4584-52D6238EA638}"/>
              </a:ext>
            </a:extLst>
          </p:cNvPr>
          <p:cNvPicPr>
            <a:picLocks noChangeAspect="1"/>
          </p:cNvPicPr>
          <p:nvPr/>
        </p:nvPicPr>
        <p:blipFill>
          <a:blip r:embed="rId19">
            <a:extLst>
              <a:ext uri="{BEBA8EAE-BF5A-486C-A8C5-ECC9F3942E4B}">
                <a14:imgProps xmlns:a14="http://schemas.microsoft.com/office/drawing/2010/main">
                  <a14:imgLayer r:embed="rId11">
                    <a14:imgEffect>
                      <a14:artisticPastelsSmooth/>
                    </a14:imgEffect>
                  </a14:imgLayer>
                </a14:imgProps>
              </a:ext>
              <a:ext uri="{28A0092B-C50C-407E-A947-70E740481C1C}">
                <a14:useLocalDpi xmlns:a14="http://schemas.microsoft.com/office/drawing/2010/main" val="0"/>
              </a:ext>
            </a:extLst>
          </a:blip>
          <a:stretch>
            <a:fillRect/>
          </a:stretch>
        </p:blipFill>
        <p:spPr>
          <a:xfrm>
            <a:off x="13228" y="0"/>
            <a:ext cx="12216371" cy="6858000"/>
          </a:xfrm>
          <a:prstGeom prst="rect">
            <a:avLst/>
          </a:prstGeom>
        </p:spPr>
      </p:pic>
      <p:pic>
        <p:nvPicPr>
          <p:cNvPr id="62" name="Resim 61">
            <a:extLst>
              <a:ext uri="{FF2B5EF4-FFF2-40B4-BE49-F238E27FC236}">
                <a16:creationId xmlns:a16="http://schemas.microsoft.com/office/drawing/2014/main" id="{74A314E9-A922-E473-5A7D-8529E845CEC4}"/>
              </a:ext>
            </a:extLst>
          </p:cNvPr>
          <p:cNvPicPr>
            <a:picLocks noChangeAspect="1"/>
          </p:cNvPicPr>
          <p:nvPr/>
        </p:nvPicPr>
        <p:blipFill>
          <a:blip r:embed="rId20">
            <a:extLst>
              <a:ext uri="{BEBA8EAE-BF5A-486C-A8C5-ECC9F3942E4B}">
                <a14:imgProps xmlns:a14="http://schemas.microsoft.com/office/drawing/2010/main">
                  <a14:imgLayer r:embed="rId11">
                    <a14:imgEffect>
                      <a14:artisticChalkSketch/>
                    </a14:imgEffect>
                  </a14:imgLayer>
                </a14:imgProps>
              </a:ext>
              <a:ext uri="{28A0092B-C50C-407E-A947-70E740481C1C}">
                <a14:useLocalDpi xmlns:a14="http://schemas.microsoft.com/office/drawing/2010/main" val="0"/>
              </a:ext>
            </a:extLst>
          </a:blip>
          <a:stretch>
            <a:fillRect/>
          </a:stretch>
        </p:blipFill>
        <p:spPr>
          <a:xfrm>
            <a:off x="9921" y="0"/>
            <a:ext cx="12216371" cy="6858000"/>
          </a:xfrm>
          <a:prstGeom prst="rect">
            <a:avLst/>
          </a:prstGeom>
        </p:spPr>
      </p:pic>
      <p:pic>
        <p:nvPicPr>
          <p:cNvPr id="63" name="Resim 62">
            <a:extLst>
              <a:ext uri="{FF2B5EF4-FFF2-40B4-BE49-F238E27FC236}">
                <a16:creationId xmlns:a16="http://schemas.microsoft.com/office/drawing/2014/main" id="{8959AF66-F911-5830-693A-48207F4760DF}"/>
              </a:ext>
            </a:extLst>
          </p:cNvPr>
          <p:cNvPicPr>
            <a:picLocks noChangeAspect="1"/>
          </p:cNvPicPr>
          <p:nvPr/>
        </p:nvPicPr>
        <p:blipFill>
          <a:blip r:embed="rId21">
            <a:extLst>
              <a:ext uri="{BEBA8EAE-BF5A-486C-A8C5-ECC9F3942E4B}">
                <a14:imgProps xmlns:a14="http://schemas.microsoft.com/office/drawing/2010/main">
                  <a14:imgLayer r:embed="rId11">
                    <a14:imgEffect>
                      <a14:artisticPencilSketch/>
                    </a14:imgEffect>
                  </a14:imgLayer>
                </a14:imgProps>
              </a:ext>
              <a:ext uri="{28A0092B-C50C-407E-A947-70E740481C1C}">
                <a14:useLocalDpi xmlns:a14="http://schemas.microsoft.com/office/drawing/2010/main" val="0"/>
              </a:ext>
            </a:extLst>
          </a:blip>
          <a:stretch>
            <a:fillRect/>
          </a:stretch>
        </p:blipFill>
        <p:spPr>
          <a:xfrm>
            <a:off x="13228" y="0"/>
            <a:ext cx="12216371" cy="6858000"/>
          </a:xfrm>
          <a:prstGeom prst="rect">
            <a:avLst/>
          </a:prstGeom>
        </p:spPr>
      </p:pic>
      <p:pic>
        <p:nvPicPr>
          <p:cNvPr id="64" name="Resim 63">
            <a:extLst>
              <a:ext uri="{FF2B5EF4-FFF2-40B4-BE49-F238E27FC236}">
                <a16:creationId xmlns:a16="http://schemas.microsoft.com/office/drawing/2014/main" id="{36E387D6-413B-E5E7-D94A-5927F689D926}"/>
              </a:ext>
            </a:extLst>
          </p:cNvPr>
          <p:cNvPicPr>
            <a:picLocks noChangeAspect="1"/>
          </p:cNvPicPr>
          <p:nvPr/>
        </p:nvPicPr>
        <p:blipFill>
          <a:blip r:embed="rId22">
            <a:extLst>
              <a:ext uri="{BEBA8EAE-BF5A-486C-A8C5-ECC9F3942E4B}">
                <a14:imgProps xmlns:a14="http://schemas.microsoft.com/office/drawing/2010/main">
                  <a14:imgLayer r:embed="rId11">
                    <a14:imgEffect>
                      <a14:artisticPencilGrayscale/>
                    </a14:imgEffect>
                  </a14:imgLayer>
                </a14:imgProps>
              </a:ext>
              <a:ext uri="{28A0092B-C50C-407E-A947-70E740481C1C}">
                <a14:useLocalDpi xmlns:a14="http://schemas.microsoft.com/office/drawing/2010/main" val="0"/>
              </a:ext>
            </a:extLst>
          </a:blip>
          <a:stretch>
            <a:fillRect/>
          </a:stretch>
        </p:blipFill>
        <p:spPr>
          <a:xfrm>
            <a:off x="-12186" y="0"/>
            <a:ext cx="12216371" cy="6858000"/>
          </a:xfrm>
          <a:prstGeom prst="rect">
            <a:avLst/>
          </a:prstGeom>
        </p:spPr>
      </p:pic>
      <p:pic>
        <p:nvPicPr>
          <p:cNvPr id="65" name="Resim 64">
            <a:extLst>
              <a:ext uri="{FF2B5EF4-FFF2-40B4-BE49-F238E27FC236}">
                <a16:creationId xmlns:a16="http://schemas.microsoft.com/office/drawing/2014/main" id="{DEF1EDED-4A06-4222-BFE4-750912F79DBC}"/>
              </a:ext>
            </a:extLst>
          </p:cNvPr>
          <p:cNvPicPr>
            <a:picLocks noChangeAspect="1"/>
          </p:cNvPicPr>
          <p:nvPr/>
        </p:nvPicPr>
        <p:blipFill>
          <a:blip r:embed="rId23">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711" y="0"/>
            <a:ext cx="12216371" cy="6858000"/>
          </a:xfrm>
          <a:prstGeom prst="rect">
            <a:avLst/>
          </a:prstGeom>
        </p:spPr>
      </p:pic>
      <p:pic>
        <p:nvPicPr>
          <p:cNvPr id="66" name="Resim 65">
            <a:extLst>
              <a:ext uri="{FF2B5EF4-FFF2-40B4-BE49-F238E27FC236}">
                <a16:creationId xmlns:a16="http://schemas.microsoft.com/office/drawing/2014/main" id="{E2509560-F93A-E9FD-BD12-85988D2E7B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9" y="0"/>
            <a:ext cx="12216371" cy="6858000"/>
          </a:xfrm>
          <a:prstGeom prst="rect">
            <a:avLst/>
          </a:prstGeom>
          <a:effectLst>
            <a:softEdge rad="1270000"/>
          </a:effectLst>
        </p:spPr>
      </p:pic>
    </p:spTree>
    <p:extLst>
      <p:ext uri="{BB962C8B-B14F-4D97-AF65-F5344CB8AC3E}">
        <p14:creationId xmlns:p14="http://schemas.microsoft.com/office/powerpoint/2010/main" val="293044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200"/>
                                        <p:tgtEl>
                                          <p:spTgt spid="5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200"/>
                                        <p:tgtEl>
                                          <p:spTgt spid="53"/>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200"/>
                                        <p:tgtEl>
                                          <p:spTgt spid="54"/>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200"/>
                                        <p:tgtEl>
                                          <p:spTgt spid="55"/>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200"/>
                                        <p:tgtEl>
                                          <p:spTgt spid="5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200"/>
                                        <p:tgtEl>
                                          <p:spTgt spid="57"/>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200"/>
                                        <p:tgtEl>
                                          <p:spTgt spid="58"/>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200"/>
                                        <p:tgtEl>
                                          <p:spTgt spid="59"/>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200"/>
                                        <p:tgtEl>
                                          <p:spTgt spid="60"/>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200"/>
                                        <p:tgtEl>
                                          <p:spTgt spid="61"/>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200"/>
                                        <p:tgtEl>
                                          <p:spTgt spid="62"/>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200"/>
                                        <p:tgtEl>
                                          <p:spTgt spid="63"/>
                                        </p:tgtEl>
                                      </p:cBhvr>
                                    </p:animEffect>
                                  </p:childTnLst>
                                </p:cTn>
                              </p:par>
                            </p:childTnLst>
                          </p:cTn>
                        </p:par>
                        <p:par>
                          <p:cTn id="52" fill="hold">
                            <p:stCondLst>
                              <p:cond delay="2400"/>
                            </p:stCondLst>
                            <p:childTnLst>
                              <p:par>
                                <p:cTn id="53" presetID="10" presetClass="entr" presetSubtype="0"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200"/>
                                        <p:tgtEl>
                                          <p:spTgt spid="64"/>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200"/>
                                        <p:tgtEl>
                                          <p:spTgt spid="65"/>
                                        </p:tgtEl>
                                      </p:cBhvr>
                                    </p:animEffect>
                                  </p:childTnLst>
                                </p:cTn>
                              </p:par>
                            </p:childTnLst>
                          </p:cTn>
                        </p:par>
                        <p:par>
                          <p:cTn id="60" fill="hold">
                            <p:stCondLst>
                              <p:cond delay="2800"/>
                            </p:stCondLst>
                            <p:childTnLst>
                              <p:par>
                                <p:cTn id="61" presetID="10" presetClass="entr" presetSubtype="0" fill="hold" nodeType="after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2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889000" y="1690062"/>
            <a:ext cx="10198100" cy="3046988"/>
          </a:xfrm>
          <a:prstGeom prst="rect">
            <a:avLst/>
          </a:prstGeom>
          <a:noFill/>
        </p:spPr>
        <p:txBody>
          <a:bodyPr wrap="square" rtlCol="0">
            <a:spAutoFit/>
          </a:bodyPr>
          <a:lstStyle/>
          <a:p>
            <a:endParaRPr lang="tr-TR" sz="2400" dirty="0"/>
          </a:p>
          <a:p>
            <a:pPr marL="342900" indent="-342900">
              <a:buFont typeface="Wingdings" panose="05000000000000000000" pitchFamily="2" charset="2"/>
              <a:buChar char="q"/>
            </a:pPr>
            <a:r>
              <a:rPr lang="tr-TR" sz="2400" dirty="0" err="1"/>
              <a:t>Meltdown</a:t>
            </a:r>
            <a:r>
              <a:rPr lang="tr-TR" sz="2400" dirty="0"/>
              <a:t>, işlemci mimarisindeki performans optimizasyon teknolojilerini </a:t>
            </a:r>
            <a:r>
              <a:rPr lang="tr-TR" sz="2400" dirty="0" err="1"/>
              <a:t>suistimal</a:t>
            </a:r>
            <a:r>
              <a:rPr lang="tr-TR" sz="2400" dirty="0"/>
              <a:t> ederek çekirdek alanından veri okumaya imkan veren </a:t>
            </a:r>
            <a:r>
              <a:rPr lang="tr-TR" sz="2400" b="1" dirty="0"/>
              <a:t>donanımsal bir zafiyettir</a:t>
            </a:r>
            <a:r>
              <a:rPr lang="tr-TR" sz="2400" dirty="0"/>
              <a:t>.</a:t>
            </a:r>
          </a:p>
          <a:p>
            <a:endParaRPr lang="tr-TR" sz="2400" dirty="0"/>
          </a:p>
          <a:p>
            <a:pPr marL="342900" indent="-342900">
              <a:buFont typeface="Wingdings" panose="05000000000000000000" pitchFamily="2" charset="2"/>
              <a:buChar char="q"/>
            </a:pPr>
            <a:endParaRPr lang="tr-TR" sz="2400" dirty="0"/>
          </a:p>
          <a:p>
            <a:pPr marL="342900" indent="-342900">
              <a:buFont typeface="Wingdings" panose="05000000000000000000" pitchFamily="2" charset="2"/>
              <a:buChar char="q"/>
            </a:pPr>
            <a:r>
              <a:rPr lang="tr-TR" sz="2400" dirty="0"/>
              <a:t> Yazılımdan bağımsız bir zafiyet olduğu için hem Windows hem de Linux işletim sistemlerinde çalışır, kişisel bilgisayarlar ve bulut sistemlerini de etkiler.</a:t>
            </a:r>
          </a:p>
        </p:txBody>
      </p:sp>
    </p:spTree>
    <p:extLst>
      <p:ext uri="{BB962C8B-B14F-4D97-AF65-F5344CB8AC3E}">
        <p14:creationId xmlns:p14="http://schemas.microsoft.com/office/powerpoint/2010/main" val="185695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104900" y="1047436"/>
            <a:ext cx="9982200" cy="5355312"/>
          </a:xfrm>
          <a:prstGeom prst="rect">
            <a:avLst/>
          </a:prstGeom>
          <a:noFill/>
        </p:spPr>
        <p:txBody>
          <a:bodyPr wrap="square" rtlCol="0">
            <a:spAutoFit/>
          </a:bodyPr>
          <a:lstStyle/>
          <a:p>
            <a:pPr algn="ctr"/>
            <a:r>
              <a:rPr lang="tr-TR" sz="3600" b="1" u="sng" dirty="0"/>
              <a:t>Meltdown toplamda 3 adımdan oluşur:</a:t>
            </a:r>
          </a:p>
          <a:p>
            <a:pPr algn="ctr"/>
            <a:endParaRPr lang="tr-TR" sz="3600" b="1" u="sng" dirty="0"/>
          </a:p>
          <a:p>
            <a:endParaRPr lang="tr-TR" sz="2400" dirty="0"/>
          </a:p>
          <a:p>
            <a:r>
              <a:rPr lang="tr-TR" sz="2400" dirty="0"/>
              <a:t> </a:t>
            </a:r>
            <a:r>
              <a:rPr lang="tr-TR" sz="2400" dirty="0">
                <a:solidFill>
                  <a:srgbClr val="FF0000"/>
                </a:solidFill>
              </a:rPr>
              <a:t>1.</a:t>
            </a:r>
            <a:r>
              <a:rPr lang="tr-TR" sz="2400" dirty="0"/>
              <a:t> Saldırganın yetkisi dahilinde olmayan bir alandan veri çekilir</a:t>
            </a:r>
          </a:p>
          <a:p>
            <a:endParaRPr lang="tr-TR" sz="2400" dirty="0"/>
          </a:p>
          <a:p>
            <a:r>
              <a:rPr lang="tr-TR" sz="2400" dirty="0"/>
              <a:t> </a:t>
            </a:r>
            <a:r>
              <a:rPr lang="tr-TR" sz="2400" dirty="0">
                <a:solidFill>
                  <a:srgbClr val="FF0000"/>
                </a:solidFill>
              </a:rPr>
              <a:t>2.</a:t>
            </a:r>
            <a:r>
              <a:rPr lang="tr-TR" sz="2400" dirty="0"/>
              <a:t>  Bu veri kullanılarak işlemcinin mikro mimari durumunda değişiklik meydana getirilir</a:t>
            </a:r>
          </a:p>
          <a:p>
            <a:endParaRPr lang="tr-TR" sz="2400" dirty="0"/>
          </a:p>
          <a:p>
            <a:r>
              <a:rPr lang="tr-TR" sz="2400" dirty="0"/>
              <a:t> </a:t>
            </a:r>
            <a:r>
              <a:rPr lang="tr-TR" sz="2400" dirty="0">
                <a:solidFill>
                  <a:srgbClr val="FF0000"/>
                </a:solidFill>
              </a:rPr>
              <a:t>3.  </a:t>
            </a:r>
            <a:r>
              <a:rPr lang="tr-TR" sz="2400" dirty="0"/>
              <a:t>Yan kanal atağı yöntemi kullanılarak mikro mimari durumdaki değişiklik mimari duruma taşınır, böylece gizli bilgi erişilebilir hale gelir.</a:t>
            </a:r>
          </a:p>
          <a:p>
            <a:endParaRPr lang="tr-TR" dirty="0"/>
          </a:p>
          <a:p>
            <a:pPr marL="342900" indent="-342900">
              <a:buFont typeface="+mj-lt"/>
              <a:buAutoNum type="arabicPeriod"/>
            </a:pPr>
            <a:endParaRPr lang="tr-TR" dirty="0"/>
          </a:p>
          <a:p>
            <a:pPr marL="342900" indent="-342900">
              <a:buFont typeface="+mj-lt"/>
              <a:buAutoNum type="arabicPeriod"/>
            </a:pPr>
            <a:endParaRPr lang="tr-TR" dirty="0"/>
          </a:p>
          <a:p>
            <a:endParaRPr lang="tr-TR" sz="2400" dirty="0"/>
          </a:p>
        </p:txBody>
      </p:sp>
    </p:spTree>
    <p:extLst>
      <p:ext uri="{BB962C8B-B14F-4D97-AF65-F5344CB8AC3E}">
        <p14:creationId xmlns:p14="http://schemas.microsoft.com/office/powerpoint/2010/main" val="117424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B0F8A21-5324-C8F9-6859-016290398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762" y="1320800"/>
            <a:ext cx="7102475" cy="2108200"/>
          </a:xfrm>
          <a:prstGeom prst="rect">
            <a:avLst/>
          </a:prstGeom>
        </p:spPr>
      </p:pic>
      <p:sp>
        <p:nvSpPr>
          <p:cNvPr id="4" name="Metin kutusu 3">
            <a:extLst>
              <a:ext uri="{FF2B5EF4-FFF2-40B4-BE49-F238E27FC236}">
                <a16:creationId xmlns:a16="http://schemas.microsoft.com/office/drawing/2014/main" id="{55377E47-59F7-39FB-FD0B-7AF1AF69E152}"/>
              </a:ext>
            </a:extLst>
          </p:cNvPr>
          <p:cNvSpPr txBox="1"/>
          <p:nvPr/>
        </p:nvSpPr>
        <p:spPr>
          <a:xfrm>
            <a:off x="1225118" y="3702859"/>
            <a:ext cx="9321553" cy="1569660"/>
          </a:xfrm>
          <a:prstGeom prst="rect">
            <a:avLst/>
          </a:prstGeom>
          <a:noFill/>
        </p:spPr>
        <p:txBody>
          <a:bodyPr wrap="square">
            <a:spAutoFit/>
          </a:bodyPr>
          <a:lstStyle/>
          <a:p>
            <a:pPr algn="ctr"/>
            <a:r>
              <a:rPr lang="tr-TR" sz="3200" b="1" dirty="0"/>
              <a:t>Yukarıdaki şekilde Meltdown zafiyetini incelemek amacıyla örnek olarak </a:t>
            </a:r>
            <a:r>
              <a:rPr lang="tr-TR" sz="3200" b="1" dirty="0" err="1"/>
              <a:t>assembly</a:t>
            </a:r>
            <a:r>
              <a:rPr lang="tr-TR" sz="3200" b="1" dirty="0"/>
              <a:t> komutları verilmektedir.</a:t>
            </a:r>
          </a:p>
        </p:txBody>
      </p:sp>
    </p:spTree>
    <p:extLst>
      <p:ext uri="{BB962C8B-B14F-4D97-AF65-F5344CB8AC3E}">
        <p14:creationId xmlns:p14="http://schemas.microsoft.com/office/powerpoint/2010/main" val="315875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084" y="1034743"/>
            <a:ext cx="7102475" cy="2108200"/>
          </a:xfrm>
          <a:prstGeom prst="rect">
            <a:avLst/>
          </a:prstGeom>
        </p:spPr>
      </p:pic>
      <p:sp>
        <p:nvSpPr>
          <p:cNvPr id="3" name="Metin kutusu 2"/>
          <p:cNvSpPr txBox="1"/>
          <p:nvPr/>
        </p:nvSpPr>
        <p:spPr>
          <a:xfrm>
            <a:off x="1142997" y="3546381"/>
            <a:ext cx="9906000" cy="1938992"/>
          </a:xfrm>
          <a:prstGeom prst="rect">
            <a:avLst/>
          </a:prstGeom>
          <a:noFill/>
        </p:spPr>
        <p:txBody>
          <a:bodyPr wrap="square" rtlCol="0">
            <a:spAutoFit/>
          </a:bodyPr>
          <a:lstStyle/>
          <a:p>
            <a:pPr marL="285750" indent="-285750">
              <a:buFont typeface="Wingdings" panose="05000000000000000000" pitchFamily="2" charset="2"/>
              <a:buChar char="Ø"/>
            </a:pPr>
            <a:r>
              <a:rPr lang="tr-TR" sz="2400" dirty="0"/>
              <a:t> </a:t>
            </a:r>
            <a:r>
              <a:rPr lang="tr-TR" sz="2400" b="1" dirty="0" err="1"/>
              <a:t>mov</a:t>
            </a:r>
            <a:r>
              <a:rPr lang="tr-TR" sz="2400" dirty="0"/>
              <a:t> komutu ile ilgili adreslerden verilerin çekilmesi, </a:t>
            </a:r>
            <a:r>
              <a:rPr lang="tr-TR" sz="2400" b="1" dirty="0" err="1"/>
              <a:t>shl</a:t>
            </a:r>
            <a:r>
              <a:rPr lang="tr-TR" sz="2400" dirty="0"/>
              <a:t> komutu ile de ilgili değerde sola kaydırma amaçlanmıştır.</a:t>
            </a:r>
          </a:p>
          <a:p>
            <a:pPr marL="285750" indent="-285750">
              <a:buFont typeface="Wingdings" panose="05000000000000000000" pitchFamily="2" charset="2"/>
              <a:buChar char="Ø"/>
            </a:pPr>
            <a:endParaRPr lang="tr-TR" sz="2400" dirty="0"/>
          </a:p>
          <a:p>
            <a:pPr marL="285750" indent="-285750">
              <a:buFont typeface="Wingdings" panose="05000000000000000000" pitchFamily="2" charset="2"/>
              <a:buChar char="Ø"/>
            </a:pPr>
            <a:r>
              <a:rPr lang="tr-TR" sz="2400" dirty="0"/>
              <a:t>. Yetkisiz bir kullanıcı tarafından çalıştırıldığında ilk olarak 4. satırdaki </a:t>
            </a:r>
            <a:r>
              <a:rPr lang="tr-TR" sz="2400" b="1" dirty="0" err="1"/>
              <a:t>mov</a:t>
            </a:r>
            <a:r>
              <a:rPr lang="tr-TR" sz="2400" dirty="0"/>
              <a:t> komutu işlemci tarafından çözümlenir ve komut sırasına alınır.</a:t>
            </a:r>
          </a:p>
        </p:txBody>
      </p:sp>
    </p:spTree>
    <p:extLst>
      <p:ext uri="{BB962C8B-B14F-4D97-AF65-F5344CB8AC3E}">
        <p14:creationId xmlns:p14="http://schemas.microsoft.com/office/powerpoint/2010/main" val="146353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1201445" y="1720840"/>
            <a:ext cx="9652000" cy="3416320"/>
          </a:xfrm>
          <a:prstGeom prst="rect">
            <a:avLst/>
          </a:prstGeom>
          <a:noFill/>
        </p:spPr>
        <p:txBody>
          <a:bodyPr wrap="square" rtlCol="0">
            <a:spAutoFit/>
          </a:bodyPr>
          <a:lstStyle/>
          <a:p>
            <a:pPr marL="342900" indent="-342900">
              <a:buFont typeface="Wingdings" panose="05000000000000000000" pitchFamily="2" charset="2"/>
              <a:buChar char="Ø"/>
            </a:pPr>
            <a:r>
              <a:rPr lang="tr-TR" sz="2400" dirty="0"/>
              <a:t>Gereklilikleri sağlandığında, ilgili adresten veri istenir. Ön bellek isabeti veya kaybı durumlarına göre, istenilen veri ön bellekten veya bellekten temin edilir.</a:t>
            </a:r>
          </a:p>
          <a:p>
            <a:endParaRPr lang="tr-TR" sz="2400" dirty="0"/>
          </a:p>
          <a:p>
            <a:pPr marL="342900" indent="-342900">
              <a:buFont typeface="Wingdings" panose="05000000000000000000" pitchFamily="2" charset="2"/>
              <a:buChar char="Ø"/>
            </a:pPr>
            <a:endParaRPr lang="tr-TR" sz="2400" dirty="0"/>
          </a:p>
          <a:p>
            <a:pPr marL="342900" indent="-342900">
              <a:buFont typeface="Wingdings" panose="05000000000000000000" pitchFamily="2" charset="2"/>
              <a:buChar char="Ø"/>
            </a:pPr>
            <a:r>
              <a:rPr lang="tr-TR" sz="2400" dirty="0"/>
              <a:t>Veri işlemciye ulaştığında, herhangi bir hata oluşup oluşmadığının kontrolünden önce (ki yetkisiz bir şekilde çekirdek alanından veri okunduğu için hata oluşacaktır) bu veriye ihtiyaç duyan ve spekülatif olarak çalışmayı bekleyen komutlara ulaştırılır.</a:t>
            </a:r>
          </a:p>
          <a:p>
            <a:pPr marL="342900" indent="-342900">
              <a:buFont typeface="Wingdings" panose="05000000000000000000" pitchFamily="2" charset="2"/>
              <a:buChar char="Ø"/>
            </a:pPr>
            <a:endParaRPr lang="tr-TR" sz="2400" dirty="0"/>
          </a:p>
        </p:txBody>
      </p:sp>
    </p:spTree>
    <p:extLst>
      <p:ext uri="{BB962C8B-B14F-4D97-AF65-F5344CB8AC3E}">
        <p14:creationId xmlns:p14="http://schemas.microsoft.com/office/powerpoint/2010/main" val="242085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1028700" y="1054100"/>
            <a:ext cx="9499600" cy="1200329"/>
          </a:xfrm>
          <a:prstGeom prst="rect">
            <a:avLst/>
          </a:prstGeom>
          <a:noFill/>
        </p:spPr>
        <p:txBody>
          <a:bodyPr wrap="square" rtlCol="0">
            <a:spAutoFit/>
          </a:bodyPr>
          <a:lstStyle/>
          <a:p>
            <a:pPr marL="342900" indent="-342900">
              <a:buFont typeface="Wingdings" panose="05000000000000000000" pitchFamily="2" charset="2"/>
              <a:buChar char="Ø"/>
            </a:pPr>
            <a:r>
              <a:rPr lang="tr-TR" sz="2400" dirty="0"/>
              <a:t>Hata kontrolünün yapılmasından önce gerekli işlemler yapılırsa, çekirdek alanından çekilen veri işlemci mikro mimari durumunu etkileyebilir ve yan kanal atağına uygun bir ortam oluşturur.</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395766"/>
            <a:ext cx="6642100" cy="3666667"/>
          </a:xfrm>
          <a:prstGeom prst="rect">
            <a:avLst/>
          </a:prstGeom>
        </p:spPr>
      </p:pic>
      <p:sp>
        <p:nvSpPr>
          <p:cNvPr id="7" name="Metin kutusu 6"/>
          <p:cNvSpPr txBox="1"/>
          <p:nvPr/>
        </p:nvSpPr>
        <p:spPr>
          <a:xfrm>
            <a:off x="7696200" y="2336273"/>
            <a:ext cx="3048000" cy="3785652"/>
          </a:xfrm>
          <a:prstGeom prst="rect">
            <a:avLst/>
          </a:prstGeom>
          <a:noFill/>
        </p:spPr>
        <p:txBody>
          <a:bodyPr wrap="square" rtlCol="0">
            <a:spAutoFit/>
          </a:bodyPr>
          <a:lstStyle/>
          <a:p>
            <a:pPr marL="342900" indent="-342900">
              <a:buFont typeface="Wingdings" panose="05000000000000000000" pitchFamily="2" charset="2"/>
              <a:buChar char="Ø"/>
            </a:pPr>
            <a:r>
              <a:rPr lang="tr-TR" sz="2400" dirty="0"/>
              <a:t>O aşamada </a:t>
            </a:r>
            <a:r>
              <a:rPr lang="tr-TR" sz="2400" dirty="0" err="1"/>
              <a:t>Flush+Reload</a:t>
            </a:r>
            <a:r>
              <a:rPr lang="tr-TR" sz="2400" dirty="0"/>
              <a:t> yöntemi kullanılarak, ön bellekte hangi verinin depolandığını hassas ölçümler yaparak tespit edip, veriler ele geçirilmiş olur.</a:t>
            </a:r>
          </a:p>
          <a:p>
            <a:endParaRPr lang="tr-TR" sz="2400" dirty="0"/>
          </a:p>
        </p:txBody>
      </p:sp>
    </p:spTree>
    <p:extLst>
      <p:ext uri="{BB962C8B-B14F-4D97-AF65-F5344CB8AC3E}">
        <p14:creationId xmlns:p14="http://schemas.microsoft.com/office/powerpoint/2010/main" val="226696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3" name="Unvan 1">
            <a:extLst>
              <a:ext uri="{FF2B5EF4-FFF2-40B4-BE49-F238E27FC236}">
                <a16:creationId xmlns:a16="http://schemas.microsoft.com/office/drawing/2014/main" id="{680E1A3A-631E-E56D-AAF3-FD4D978C6D2A}"/>
              </a:ext>
            </a:extLst>
          </p:cNvPr>
          <p:cNvSpPr txBox="1">
            <a:spLocks/>
          </p:cNvSpPr>
          <p:nvPr/>
        </p:nvSpPr>
        <p:spPr>
          <a:xfrm>
            <a:off x="1118132" y="1539145"/>
            <a:ext cx="4094017" cy="282388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800" b="1" dirty="0" err="1">
                <a:solidFill>
                  <a:srgbClr val="262626"/>
                </a:solidFill>
              </a:rPr>
              <a:t>Meltdown’a</a:t>
            </a:r>
            <a:r>
              <a:rPr lang="en-US" sz="4800" b="1" dirty="0">
                <a:solidFill>
                  <a:srgbClr val="262626"/>
                </a:solidFill>
              </a:rPr>
              <a:t> </a:t>
            </a:r>
            <a:r>
              <a:rPr lang="en-US" sz="4800" b="1" dirty="0" err="1">
                <a:solidFill>
                  <a:srgbClr val="262626"/>
                </a:solidFill>
              </a:rPr>
              <a:t>Karşı</a:t>
            </a:r>
            <a:r>
              <a:rPr lang="en-US" sz="4800" b="1" dirty="0">
                <a:solidFill>
                  <a:srgbClr val="262626"/>
                </a:solidFill>
              </a:rPr>
              <a:t> </a:t>
            </a:r>
            <a:r>
              <a:rPr lang="en-US" sz="4800" b="1" dirty="0" err="1">
                <a:solidFill>
                  <a:srgbClr val="262626"/>
                </a:solidFill>
              </a:rPr>
              <a:t>Önlemler</a:t>
            </a:r>
            <a:endParaRPr lang="en-US" sz="4800" b="1" dirty="0">
              <a:solidFill>
                <a:srgbClr val="262626"/>
              </a:solidFill>
            </a:endParaRPr>
          </a:p>
        </p:txBody>
      </p:sp>
      <p:pic>
        <p:nvPicPr>
          <p:cNvPr id="4" name="Resim 3" descr="kırpıntı çizim, Çizgi film, çizim, Animasyon içeren bir resim&#10;&#10;Açıklama otomatik olarak oluşturuldu">
            <a:extLst>
              <a:ext uri="{FF2B5EF4-FFF2-40B4-BE49-F238E27FC236}">
                <a16:creationId xmlns:a16="http://schemas.microsoft.com/office/drawing/2014/main" id="{56229D7F-A63F-2DC3-18C4-4385ABD50D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0133" y="981239"/>
            <a:ext cx="4893735"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408795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1264055" y="2274838"/>
            <a:ext cx="10147300" cy="2308324"/>
          </a:xfrm>
          <a:prstGeom prst="rect">
            <a:avLst/>
          </a:prstGeom>
          <a:noFill/>
        </p:spPr>
        <p:txBody>
          <a:bodyPr wrap="square" rtlCol="0">
            <a:spAutoFit/>
          </a:bodyPr>
          <a:lstStyle/>
          <a:p>
            <a:endParaRPr lang="tr-TR" sz="2400" dirty="0">
              <a:solidFill>
                <a:srgbClr val="FF0000"/>
              </a:solidFill>
            </a:endParaRPr>
          </a:p>
          <a:p>
            <a:pPr marL="342900" indent="-342900">
              <a:buFont typeface="Wingdings" panose="05000000000000000000" pitchFamily="2" charset="2"/>
              <a:buChar char="Ø"/>
            </a:pPr>
            <a:r>
              <a:rPr lang="tr-TR" sz="2400" dirty="0"/>
              <a:t>  İşletim sistemi çekirdeğini hedef alan ve yan kanal ataklarına karşı geliştirilmiş olan </a:t>
            </a:r>
            <a:r>
              <a:rPr lang="tr-TR" sz="2400" b="1" dirty="0"/>
              <a:t>KAISER</a:t>
            </a:r>
            <a:r>
              <a:rPr lang="tr-TR" sz="2400" dirty="0"/>
              <a:t> sistemi, çekirdek ile kullanıcı alanlarının izolasyonunu kuvvetlendirir ve bu tip ataklara karşı koruma sağlar.                                              İşlemci kullanıcı </a:t>
            </a:r>
            <a:r>
              <a:rPr lang="tr-TR" sz="2400" dirty="0" err="1"/>
              <a:t>modunda</a:t>
            </a:r>
            <a:r>
              <a:rPr lang="tr-TR" sz="2400" dirty="0"/>
              <a:t> iken, donanımın çekirdek adresleri ile ilgili herhangi bir bilgi tutmamasını sağlar. </a:t>
            </a:r>
            <a:endParaRPr lang="tr-TR" sz="2400" dirty="0">
              <a:solidFill>
                <a:srgbClr val="FF0000"/>
              </a:solidFill>
            </a:endParaRPr>
          </a:p>
        </p:txBody>
      </p:sp>
    </p:spTree>
    <p:extLst>
      <p:ext uri="{BB962C8B-B14F-4D97-AF65-F5344CB8AC3E}">
        <p14:creationId xmlns:p14="http://schemas.microsoft.com/office/powerpoint/2010/main" val="177915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63481" y="2090172"/>
            <a:ext cx="9792069" cy="2677656"/>
          </a:xfrm>
          <a:prstGeom prst="rect">
            <a:avLst/>
          </a:prstGeom>
          <a:noFill/>
        </p:spPr>
        <p:txBody>
          <a:bodyPr wrap="square" rtlCol="0">
            <a:spAutoFit/>
          </a:bodyPr>
          <a:lstStyle/>
          <a:p>
            <a:pPr marL="800100" lvl="1" indent="-342900">
              <a:buFont typeface="Wingdings" panose="05000000000000000000" pitchFamily="2" charset="2"/>
              <a:buChar char="Ø"/>
            </a:pPr>
            <a:r>
              <a:rPr lang="tr-TR" sz="2400" dirty="0"/>
              <a:t>Kullandığınız sistem için gönderilen son güncellemeleri almanız önemli.</a:t>
            </a:r>
          </a:p>
          <a:p>
            <a:endParaRPr lang="tr-TR" sz="2400" dirty="0"/>
          </a:p>
          <a:p>
            <a:pPr marL="800100" lvl="1" indent="-342900">
              <a:buFont typeface="Wingdings" panose="05000000000000000000" pitchFamily="2" charset="2"/>
              <a:buChar char="Ø"/>
            </a:pPr>
            <a:r>
              <a:rPr lang="tr-TR" sz="2400" dirty="0"/>
              <a:t>Güncelleme işleminden sonra sisteminizi kontrol için İntel’in açık algılama aracını yükleyin ve İntel-SA-00086-console.exe isimli dosyayı çalıştırın.</a:t>
            </a:r>
          </a:p>
          <a:p>
            <a:pPr lvl="1"/>
            <a:endParaRPr lang="tr-TR" sz="2400" dirty="0"/>
          </a:p>
          <a:p>
            <a:pPr marL="800100" lvl="1" indent="-342900">
              <a:buFont typeface="Wingdings" panose="05000000000000000000" pitchFamily="2" charset="2"/>
              <a:buChar char="Ø"/>
            </a:pPr>
            <a:r>
              <a:rPr lang="tr-TR" sz="2400" dirty="0"/>
              <a:t> Komut istemci ekranında akan birkaç işlemden sonra pencere kapanacak ve algılama aracını çalıştırdığınız klasör içerisinde bir </a:t>
            </a:r>
            <a:r>
              <a:rPr lang="tr-TR" sz="2400" b="1" dirty="0"/>
              <a:t>.log</a:t>
            </a:r>
            <a:r>
              <a:rPr lang="tr-TR" sz="2400" dirty="0"/>
              <a:t> dosyası oluşacak.</a:t>
            </a:r>
          </a:p>
        </p:txBody>
      </p:sp>
    </p:spTree>
    <p:extLst>
      <p:ext uri="{BB962C8B-B14F-4D97-AF65-F5344CB8AC3E}">
        <p14:creationId xmlns:p14="http://schemas.microsoft.com/office/powerpoint/2010/main" val="420067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422" y="2173427"/>
            <a:ext cx="5772956" cy="987463"/>
          </a:xfrm>
          <a:prstGeom prst="rect">
            <a:avLst/>
          </a:prstGeom>
        </p:spPr>
      </p:pic>
      <p:sp>
        <p:nvSpPr>
          <p:cNvPr id="3" name="Metin kutusu 2"/>
          <p:cNvSpPr txBox="1"/>
          <p:nvPr/>
        </p:nvSpPr>
        <p:spPr>
          <a:xfrm>
            <a:off x="1143000" y="1443652"/>
            <a:ext cx="6781800" cy="461665"/>
          </a:xfrm>
          <a:prstGeom prst="rect">
            <a:avLst/>
          </a:prstGeom>
          <a:noFill/>
        </p:spPr>
        <p:txBody>
          <a:bodyPr wrap="square" rtlCol="0">
            <a:spAutoFit/>
          </a:bodyPr>
          <a:lstStyle/>
          <a:p>
            <a:pPr marL="342900" indent="-342900">
              <a:buFont typeface="Wingdings" panose="05000000000000000000" pitchFamily="2" charset="2"/>
              <a:buChar char="Ø"/>
            </a:pPr>
            <a:r>
              <a:rPr lang="tr-TR" sz="2400" dirty="0" err="1"/>
              <a:t>Log</a:t>
            </a:r>
            <a:r>
              <a:rPr lang="tr-TR" sz="2400" dirty="0"/>
              <a:t> dosyasında </a:t>
            </a:r>
            <a:r>
              <a:rPr lang="tr-TR" sz="2400" dirty="0" err="1"/>
              <a:t>Status</a:t>
            </a:r>
            <a:r>
              <a:rPr lang="tr-TR" sz="2400" dirty="0"/>
              <a:t> kısmında ne yazdığına bakın</a:t>
            </a:r>
          </a:p>
        </p:txBody>
      </p:sp>
      <p:sp>
        <p:nvSpPr>
          <p:cNvPr id="4" name="Metin kutusu 3"/>
          <p:cNvSpPr txBox="1"/>
          <p:nvPr/>
        </p:nvSpPr>
        <p:spPr>
          <a:xfrm>
            <a:off x="1143000" y="3429000"/>
            <a:ext cx="9728200" cy="2308324"/>
          </a:xfrm>
          <a:prstGeom prst="rect">
            <a:avLst/>
          </a:prstGeom>
          <a:noFill/>
        </p:spPr>
        <p:txBody>
          <a:bodyPr wrap="square" rtlCol="0">
            <a:spAutoFit/>
          </a:bodyPr>
          <a:lstStyle/>
          <a:p>
            <a:r>
              <a:rPr lang="tr-TR" sz="2400" dirty="0"/>
              <a:t>     yazıyorsa, sisteminizde açık yok demektir. </a:t>
            </a:r>
          </a:p>
          <a:p>
            <a:pPr marL="342900" indent="-342900">
              <a:buFont typeface="Wingdings" panose="05000000000000000000" pitchFamily="2" charset="2"/>
              <a:buChar char="Ø"/>
            </a:pPr>
            <a:endParaRPr lang="tr-TR" sz="2400" dirty="0"/>
          </a:p>
          <a:p>
            <a:pPr marL="342900" indent="-342900">
              <a:buFont typeface="Wingdings" panose="05000000000000000000" pitchFamily="2" charset="2"/>
              <a:buChar char="Ø"/>
            </a:pPr>
            <a:r>
              <a:rPr lang="tr-TR" sz="2400" dirty="0"/>
              <a:t>Eğer başka bir metin yazıyorsa sisteminizde halen daha açık olabilir ve bunun için donanım güncellemesi de yapmanız gerekebilir. </a:t>
            </a:r>
          </a:p>
          <a:p>
            <a:endParaRPr lang="tr-TR" sz="2400" dirty="0"/>
          </a:p>
          <a:p>
            <a:pPr marL="342900" indent="-342900">
              <a:buFont typeface="Wingdings" panose="05000000000000000000" pitchFamily="2" charset="2"/>
              <a:buChar char="Ø"/>
            </a:pPr>
            <a:r>
              <a:rPr lang="tr-TR" sz="2400" dirty="0"/>
              <a:t> İşletim sisteminizi korsan değil, yasal sürüm kullanmaya özen gösterin</a:t>
            </a:r>
          </a:p>
        </p:txBody>
      </p:sp>
    </p:spTree>
    <p:extLst>
      <p:ext uri="{BB962C8B-B14F-4D97-AF65-F5344CB8AC3E}">
        <p14:creationId xmlns:p14="http://schemas.microsoft.com/office/powerpoint/2010/main" val="35913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a:extLst>
              <a:ext uri="{FF2B5EF4-FFF2-40B4-BE49-F238E27FC236}">
                <a16:creationId xmlns:a16="http://schemas.microsoft.com/office/drawing/2014/main" id="{C17BB2C2-D640-0510-E25A-5BFB0E89FFFC}"/>
              </a:ext>
            </a:extLst>
          </p:cNvPr>
          <p:cNvSpPr>
            <a:spLocks noGrp="1"/>
          </p:cNvSpPr>
          <p:nvPr>
            <p:ph type="ctrTitle"/>
          </p:nvPr>
        </p:nvSpPr>
        <p:spPr>
          <a:xfrm>
            <a:off x="1972322" y="1986541"/>
            <a:ext cx="8247355" cy="1515533"/>
          </a:xfrm>
        </p:spPr>
        <p:txBody>
          <a:bodyPr/>
          <a:lstStyle/>
          <a:p>
            <a:r>
              <a:rPr lang="tr-TR" sz="4800" b="1" dirty="0"/>
              <a:t>MELTDOWN ZAFİYETİ</a:t>
            </a:r>
          </a:p>
        </p:txBody>
      </p:sp>
      <p:pic>
        <p:nvPicPr>
          <p:cNvPr id="7" name="Grafik 6">
            <a:extLst>
              <a:ext uri="{FF2B5EF4-FFF2-40B4-BE49-F238E27FC236}">
                <a16:creationId xmlns:a16="http://schemas.microsoft.com/office/drawing/2014/main" id="{A23E06AB-8D21-4529-ADDA-A8A73E8AD5D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0489" y="3696628"/>
            <a:ext cx="971019" cy="1585492"/>
          </a:xfrm>
          <a:prstGeom prst="rect">
            <a:avLst/>
          </a:prstGeom>
        </p:spPr>
      </p:pic>
      <p:sp>
        <p:nvSpPr>
          <p:cNvPr id="2" name="Metin kutusu 1">
            <a:extLst>
              <a:ext uri="{FF2B5EF4-FFF2-40B4-BE49-F238E27FC236}">
                <a16:creationId xmlns:a16="http://schemas.microsoft.com/office/drawing/2014/main" id="{081A1E05-11AA-E471-C2F0-E526CC2C140A}"/>
              </a:ext>
            </a:extLst>
          </p:cNvPr>
          <p:cNvSpPr txBox="1"/>
          <p:nvPr/>
        </p:nvSpPr>
        <p:spPr>
          <a:xfrm>
            <a:off x="10907674" y="6488668"/>
            <a:ext cx="1284326" cy="369332"/>
          </a:xfrm>
          <a:prstGeom prst="rect">
            <a:avLst/>
          </a:prstGeom>
          <a:noFill/>
        </p:spPr>
        <p:txBody>
          <a:bodyPr wrap="none" rtlCol="0">
            <a:spAutoFit/>
          </a:bodyPr>
          <a:lstStyle/>
          <a:p>
            <a:r>
              <a:rPr lang="tr-TR" dirty="0"/>
              <a:t>Şirin Berhuş</a:t>
            </a:r>
          </a:p>
        </p:txBody>
      </p:sp>
    </p:spTree>
    <p:extLst>
      <p:ext uri="{BB962C8B-B14F-4D97-AF65-F5344CB8AC3E}">
        <p14:creationId xmlns:p14="http://schemas.microsoft.com/office/powerpoint/2010/main" val="633170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143000" y="2459504"/>
            <a:ext cx="9906000" cy="1938992"/>
          </a:xfrm>
          <a:prstGeom prst="rect">
            <a:avLst/>
          </a:prstGeom>
          <a:noFill/>
        </p:spPr>
        <p:txBody>
          <a:bodyPr wrap="square" rtlCol="0">
            <a:spAutoFit/>
          </a:bodyPr>
          <a:lstStyle/>
          <a:p>
            <a:pPr marL="342900" indent="-342900">
              <a:buFont typeface="Wingdings" panose="05000000000000000000" pitchFamily="2" charset="2"/>
              <a:buChar char="q"/>
            </a:pPr>
            <a:r>
              <a:rPr lang="tr-TR" sz="2400" dirty="0"/>
              <a:t>Kullandığınız web tarayıcınız için en güncel sürümleri kullandığınıza emin olun ve popüler web tarayıcılardan şaşmayın.</a:t>
            </a:r>
          </a:p>
          <a:p>
            <a:endParaRPr lang="tr-TR" sz="2400" dirty="0"/>
          </a:p>
          <a:p>
            <a:pPr marL="342900" indent="-342900">
              <a:buFont typeface="Wingdings" panose="05000000000000000000" pitchFamily="2" charset="2"/>
              <a:buChar char="q"/>
            </a:pPr>
            <a:r>
              <a:rPr lang="tr-TR" sz="2400" dirty="0"/>
              <a:t>İyi bir ücretli virüs taraması kullanın yada ücretsiz tercihinizi işletim sisteminizin kendi korumasından yana kullanın.</a:t>
            </a:r>
          </a:p>
        </p:txBody>
      </p:sp>
    </p:spTree>
    <p:extLst>
      <p:ext uri="{BB962C8B-B14F-4D97-AF65-F5344CB8AC3E}">
        <p14:creationId xmlns:p14="http://schemas.microsoft.com/office/powerpoint/2010/main" val="68496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D4B2503A-671C-579E-6C27-B7653DE1DFC6}"/>
              </a:ext>
            </a:extLst>
          </p:cNvPr>
          <p:cNvSpPr txBox="1"/>
          <p:nvPr/>
        </p:nvSpPr>
        <p:spPr>
          <a:xfrm>
            <a:off x="1143000" y="2274838"/>
            <a:ext cx="9906000" cy="2308324"/>
          </a:xfrm>
          <a:prstGeom prst="rect">
            <a:avLst/>
          </a:prstGeom>
          <a:noFill/>
        </p:spPr>
        <p:txBody>
          <a:bodyPr wrap="square" rtlCol="0">
            <a:spAutoFit/>
          </a:bodyPr>
          <a:lstStyle/>
          <a:p>
            <a:pPr marL="342900" indent="-342900">
              <a:buFont typeface="Wingdings" panose="05000000000000000000" pitchFamily="2" charset="2"/>
              <a:buChar char="q"/>
            </a:pPr>
            <a:r>
              <a:rPr lang="tr-TR" sz="2400" dirty="0"/>
              <a:t>Size özel bilgileri, şifrelerinizi bilgisayarınızda, telefonunuzda ulu orta yerde, şifresiz not defterlerinde saklamayın.</a:t>
            </a:r>
          </a:p>
          <a:p>
            <a:pPr marL="342900" indent="-342900">
              <a:buFont typeface="Wingdings" panose="05000000000000000000" pitchFamily="2" charset="2"/>
              <a:buChar char="q"/>
            </a:pPr>
            <a:endParaRPr lang="tr-TR" sz="2400" dirty="0"/>
          </a:p>
          <a:p>
            <a:pPr marL="342900" indent="-342900">
              <a:buFont typeface="Wingdings" panose="05000000000000000000" pitchFamily="2" charset="2"/>
              <a:buChar char="q"/>
            </a:pPr>
            <a:r>
              <a:rPr lang="tr-TR" sz="2400" dirty="0"/>
              <a:t> İnternetten alışveriş yapıyorsanız alışveriş yaptığınız yerin özel mobil uygulamasını kullanın, web tarayıcısı üzerinden alışveriş yapacaksınız güncel bir tarayıcı kullandığınıza emin olun.</a:t>
            </a:r>
          </a:p>
        </p:txBody>
      </p:sp>
    </p:spTree>
    <p:extLst>
      <p:ext uri="{BB962C8B-B14F-4D97-AF65-F5344CB8AC3E}">
        <p14:creationId xmlns:p14="http://schemas.microsoft.com/office/powerpoint/2010/main" val="51062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b="1" dirty="0"/>
              <a:t>SPECTRE ZAFİYETİ</a:t>
            </a:r>
          </a:p>
        </p:txBody>
      </p:sp>
      <p:pic>
        <p:nvPicPr>
          <p:cNvPr id="4" name="Grafik 3">
            <a:extLst>
              <a:ext uri="{FF2B5EF4-FFF2-40B4-BE49-F238E27FC236}">
                <a16:creationId xmlns:a16="http://schemas.microsoft.com/office/drawing/2014/main" id="{B35B86D2-1553-D14B-29DD-D417EDF3F7D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4522" y="3631254"/>
            <a:ext cx="2022956" cy="1602227"/>
          </a:xfrm>
          <a:prstGeom prst="rect">
            <a:avLst/>
          </a:prstGeom>
        </p:spPr>
      </p:pic>
      <p:sp>
        <p:nvSpPr>
          <p:cNvPr id="3" name="Metin kutusu 2">
            <a:extLst>
              <a:ext uri="{FF2B5EF4-FFF2-40B4-BE49-F238E27FC236}">
                <a16:creationId xmlns:a16="http://schemas.microsoft.com/office/drawing/2014/main" id="{3DFBAF74-427B-3C62-C5D7-D3E846CB8C95}"/>
              </a:ext>
            </a:extLst>
          </p:cNvPr>
          <p:cNvSpPr txBox="1"/>
          <p:nvPr/>
        </p:nvSpPr>
        <p:spPr>
          <a:xfrm>
            <a:off x="10763404" y="6488668"/>
            <a:ext cx="1428596" cy="369332"/>
          </a:xfrm>
          <a:prstGeom prst="rect">
            <a:avLst/>
          </a:prstGeom>
          <a:noFill/>
        </p:spPr>
        <p:txBody>
          <a:bodyPr wrap="none" rtlCol="0">
            <a:spAutoFit/>
          </a:bodyPr>
          <a:lstStyle/>
          <a:p>
            <a:r>
              <a:rPr lang="tr-TR" dirty="0"/>
              <a:t>Sıtkıcan Dede</a:t>
            </a:r>
          </a:p>
        </p:txBody>
      </p:sp>
    </p:spTree>
    <p:extLst>
      <p:ext uri="{BB962C8B-B14F-4D97-AF65-F5344CB8AC3E}">
        <p14:creationId xmlns:p14="http://schemas.microsoft.com/office/powerpoint/2010/main" val="3319856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 name="Straight Connector 1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 name="Picture 21">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Unvan 1">
            <a:extLst>
              <a:ext uri="{FF2B5EF4-FFF2-40B4-BE49-F238E27FC236}">
                <a16:creationId xmlns:a16="http://schemas.microsoft.com/office/drawing/2014/main" id="{BBC45EB4-16AF-3912-118C-05CBF4FE741E}"/>
              </a:ext>
            </a:extLst>
          </p:cNvPr>
          <p:cNvSpPr txBox="1">
            <a:spLocks/>
          </p:cNvSpPr>
          <p:nvPr/>
        </p:nvSpPr>
        <p:spPr>
          <a:xfrm>
            <a:off x="1189628" y="1237917"/>
            <a:ext cx="4094017" cy="38354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spcAft>
                <a:spcPts val="600"/>
              </a:spcAft>
            </a:pPr>
            <a:r>
              <a:rPr lang="en-US" sz="4800" b="1" dirty="0">
                <a:solidFill>
                  <a:srgbClr val="262626"/>
                </a:solidFill>
              </a:rPr>
              <a:t>SPECTRE ZAFİYETİ NEDİR ?</a:t>
            </a:r>
          </a:p>
        </p:txBody>
      </p:sp>
      <p:pic>
        <p:nvPicPr>
          <p:cNvPr id="6" name="Resim 5" descr="logo içeren bir resim&#10;&#10;Açıklama otomatik olarak oluşturuldu">
            <a:extLst>
              <a:ext uri="{FF2B5EF4-FFF2-40B4-BE49-F238E27FC236}">
                <a16:creationId xmlns:a16="http://schemas.microsoft.com/office/drawing/2014/main" id="{45856E57-678D-C3FC-3502-83B6EA8F7A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4517" y="982131"/>
            <a:ext cx="4477767"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62125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2">
            <a:extLst>
              <a:ext uri="{FF2B5EF4-FFF2-40B4-BE49-F238E27FC236}">
                <a16:creationId xmlns:a16="http://schemas.microsoft.com/office/drawing/2014/main" id="{FCDEA6C9-9F9E-1B02-1C61-C1F7F45EC5F6}"/>
              </a:ext>
            </a:extLst>
          </p:cNvPr>
          <p:cNvSpPr txBox="1">
            <a:spLocks/>
          </p:cNvSpPr>
          <p:nvPr/>
        </p:nvSpPr>
        <p:spPr>
          <a:xfrm>
            <a:off x="1295402" y="2211598"/>
            <a:ext cx="9601196" cy="3003361"/>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tr-TR" dirty="0" err="1"/>
              <a:t>Spectre</a:t>
            </a:r>
            <a:r>
              <a:rPr lang="tr-TR" dirty="0"/>
              <a:t> zafiyeti, modern işlemcilerin kullanımında yaygın olan bir yan kanal saldırısı olarak adlandırılan bir hata türüdür.</a:t>
            </a:r>
          </a:p>
          <a:p>
            <a:endParaRPr lang="tr-TR" dirty="0"/>
          </a:p>
          <a:p>
            <a:r>
              <a:rPr lang="tr-TR" dirty="0" err="1"/>
              <a:t>Spectre</a:t>
            </a:r>
            <a:r>
              <a:rPr lang="tr-TR" dirty="0"/>
              <a:t>, ilk olarak 2018 yılının başlarında, Google Project Zero ekibi tarafından keşfedildi ve Ocak 2018'de kamuoyuna duyuruldu. </a:t>
            </a:r>
            <a:r>
              <a:rPr lang="tr-TR" dirty="0" err="1"/>
              <a:t>Spectre</a:t>
            </a:r>
            <a:r>
              <a:rPr lang="tr-TR" dirty="0"/>
              <a:t>, birçok farklı işlemci üreticisini etkilediği için, dünya genelinde büyük bir yankı uyandırdı.</a:t>
            </a:r>
          </a:p>
          <a:p>
            <a:pPr marL="0" indent="0">
              <a:buFont typeface="Arial"/>
              <a:buNone/>
            </a:pPr>
            <a:endParaRPr lang="tr-TR" dirty="0"/>
          </a:p>
        </p:txBody>
      </p:sp>
    </p:spTree>
    <p:extLst>
      <p:ext uri="{BB962C8B-B14F-4D97-AF65-F5344CB8AC3E}">
        <p14:creationId xmlns:p14="http://schemas.microsoft.com/office/powerpoint/2010/main" val="118175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A62040C-F027-8930-78B8-4D9FFBD0DAE4}"/>
              </a:ext>
            </a:extLst>
          </p:cNvPr>
          <p:cNvSpPr txBox="1">
            <a:spLocks/>
          </p:cNvSpPr>
          <p:nvPr/>
        </p:nvSpPr>
        <p:spPr>
          <a:xfrm>
            <a:off x="1295402" y="2448712"/>
            <a:ext cx="9601196" cy="1768181"/>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tr-TR" dirty="0" err="1"/>
              <a:t>Spectre</a:t>
            </a:r>
            <a:r>
              <a:rPr lang="tr-TR" dirty="0"/>
              <a:t>, bir programı programın bellek alanındaki rastgele konumlara erişmeye zorlayan bir güvenlik açığıdır. Bir saldırgan, erişilen belleğin içeriğini okuyabilir ve bu sayede potansiyel olarak önemli veriler alabilir.</a:t>
            </a:r>
          </a:p>
          <a:p>
            <a:pPr marL="0" indent="0">
              <a:buNone/>
            </a:pPr>
            <a:endParaRPr lang="tr-TR" dirty="0"/>
          </a:p>
        </p:txBody>
      </p:sp>
    </p:spTree>
    <p:extLst>
      <p:ext uri="{BB962C8B-B14F-4D97-AF65-F5344CB8AC3E}">
        <p14:creationId xmlns:p14="http://schemas.microsoft.com/office/powerpoint/2010/main" val="188900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1" name="Picture 3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4" name="Picture 3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6" name="Straight Connector 3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1" name="Picture 4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Metin kutusu 1"/>
          <p:cNvSpPr txBox="1"/>
          <p:nvPr/>
        </p:nvSpPr>
        <p:spPr>
          <a:xfrm>
            <a:off x="891308" y="1128621"/>
            <a:ext cx="4094017" cy="4598972"/>
          </a:xfrm>
          <a:prstGeom prst="rect">
            <a:avLst/>
          </a:prstGeom>
        </p:spPr>
        <p:txBody>
          <a:bodyPr vert="horz" lIns="91440" tIns="45720" rIns="91440" bIns="45720" rtlCol="0" anchor="b">
            <a:normAutofit/>
          </a:bodyPr>
          <a:lstStyle/>
          <a:p>
            <a:pPr algn="ctr">
              <a:lnSpc>
                <a:spcPct val="150000"/>
              </a:lnSpc>
              <a:spcBef>
                <a:spcPct val="0"/>
              </a:spcBef>
              <a:spcAft>
                <a:spcPts val="600"/>
              </a:spcAft>
            </a:pPr>
            <a:r>
              <a:rPr lang="en-US" sz="3900" b="1" dirty="0" err="1">
                <a:ln w="3175" cmpd="sng">
                  <a:noFill/>
                </a:ln>
                <a:latin typeface="+mj-lt"/>
                <a:ea typeface="+mj-ea"/>
                <a:cs typeface="+mj-cs"/>
              </a:rPr>
              <a:t>Spectre</a:t>
            </a:r>
            <a:r>
              <a:rPr lang="en-US" sz="3900" b="1" dirty="0">
                <a:ln w="3175" cmpd="sng">
                  <a:noFill/>
                </a:ln>
                <a:latin typeface="+mj-lt"/>
                <a:ea typeface="+mj-ea"/>
                <a:cs typeface="+mj-cs"/>
              </a:rPr>
              <a:t> </a:t>
            </a:r>
            <a:r>
              <a:rPr lang="en-US" sz="3900" b="1" dirty="0" err="1">
                <a:ln w="3175" cmpd="sng">
                  <a:noFill/>
                </a:ln>
                <a:latin typeface="+mj-lt"/>
                <a:ea typeface="+mj-ea"/>
                <a:cs typeface="+mj-cs"/>
              </a:rPr>
              <a:t>Saldırısı</a:t>
            </a:r>
            <a:r>
              <a:rPr lang="en-US" sz="3900" b="1" dirty="0">
                <a:ln w="3175" cmpd="sng">
                  <a:noFill/>
                </a:ln>
                <a:latin typeface="+mj-lt"/>
                <a:ea typeface="+mj-ea"/>
                <a:cs typeface="+mj-cs"/>
              </a:rPr>
              <a:t> Bir Dizi </a:t>
            </a:r>
            <a:r>
              <a:rPr lang="en-US" sz="3900" b="1" dirty="0" err="1">
                <a:ln w="3175" cmpd="sng">
                  <a:noFill/>
                </a:ln>
                <a:latin typeface="+mj-lt"/>
                <a:ea typeface="+mj-ea"/>
                <a:cs typeface="+mj-cs"/>
              </a:rPr>
              <a:t>Temel</a:t>
            </a:r>
            <a:r>
              <a:rPr lang="en-US" sz="3900" b="1" dirty="0">
                <a:ln w="3175" cmpd="sng">
                  <a:noFill/>
                </a:ln>
                <a:latin typeface="+mj-lt"/>
                <a:ea typeface="+mj-ea"/>
                <a:cs typeface="+mj-cs"/>
              </a:rPr>
              <a:t> </a:t>
            </a:r>
            <a:r>
              <a:rPr lang="en-US" sz="3900" b="1" dirty="0" err="1">
                <a:ln w="3175" cmpd="sng">
                  <a:noFill/>
                </a:ln>
                <a:latin typeface="+mj-lt"/>
                <a:ea typeface="+mj-ea"/>
                <a:cs typeface="+mj-cs"/>
              </a:rPr>
              <a:t>Adımda</a:t>
            </a:r>
            <a:r>
              <a:rPr lang="en-US" sz="3900" b="1" dirty="0">
                <a:ln w="3175" cmpd="sng">
                  <a:noFill/>
                </a:ln>
                <a:latin typeface="+mj-lt"/>
                <a:ea typeface="+mj-ea"/>
                <a:cs typeface="+mj-cs"/>
              </a:rPr>
              <a:t> </a:t>
            </a:r>
            <a:r>
              <a:rPr lang="en-US" sz="3900" b="1" dirty="0" err="1">
                <a:ln w="3175" cmpd="sng">
                  <a:noFill/>
                </a:ln>
                <a:latin typeface="+mj-lt"/>
                <a:ea typeface="+mj-ea"/>
                <a:cs typeface="+mj-cs"/>
              </a:rPr>
              <a:t>Gerçekleştirilir</a:t>
            </a:r>
            <a:r>
              <a:rPr lang="en-US" sz="3900" b="1" dirty="0">
                <a:ln w="3175" cmpd="sng">
                  <a:noFill/>
                </a:ln>
                <a:latin typeface="+mj-lt"/>
                <a:ea typeface="+mj-ea"/>
                <a:cs typeface="+mj-cs"/>
              </a:rPr>
              <a:t>.</a:t>
            </a:r>
            <a:br>
              <a:rPr lang="en-US" sz="3700" dirty="0">
                <a:ln w="3175" cmpd="sng">
                  <a:noFill/>
                </a:ln>
                <a:solidFill>
                  <a:srgbClr val="262626"/>
                </a:solidFill>
                <a:latin typeface="+mj-lt"/>
                <a:ea typeface="+mj-ea"/>
                <a:cs typeface="+mj-cs"/>
              </a:rPr>
            </a:br>
            <a:endParaRPr lang="en-US" sz="3700" dirty="0">
              <a:ln w="3175" cmpd="sng">
                <a:noFill/>
              </a:ln>
              <a:solidFill>
                <a:srgbClr val="262626"/>
              </a:solidFill>
              <a:latin typeface="+mj-lt"/>
              <a:ea typeface="+mj-ea"/>
              <a:cs typeface="+mj-cs"/>
            </a:endParaRPr>
          </a:p>
        </p:txBody>
      </p:sp>
      <p:pic>
        <p:nvPicPr>
          <p:cNvPr id="10" name="Resim 9">
            <a:extLst>
              <a:ext uri="{FF2B5EF4-FFF2-40B4-BE49-F238E27FC236}">
                <a16:creationId xmlns:a16="http://schemas.microsoft.com/office/drawing/2014/main" id="{062441BC-F101-6078-C245-1E56ECB09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5029" y="751418"/>
            <a:ext cx="6143625" cy="5124450"/>
          </a:xfrm>
          <a:prstGeom prst="rect">
            <a:avLst/>
          </a:prstGeom>
        </p:spPr>
      </p:pic>
    </p:spTree>
    <p:extLst>
      <p:ext uri="{BB962C8B-B14F-4D97-AF65-F5344CB8AC3E}">
        <p14:creationId xmlns:p14="http://schemas.microsoft.com/office/powerpoint/2010/main" val="5888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SPECTRE SALDIRISI</a:t>
            </a:r>
          </a:p>
        </p:txBody>
      </p:sp>
      <p:sp>
        <p:nvSpPr>
          <p:cNvPr id="3" name="İçerik Yer Tutucusu 2"/>
          <p:cNvSpPr>
            <a:spLocks noGrp="1"/>
          </p:cNvSpPr>
          <p:nvPr>
            <p:ph idx="1"/>
          </p:nvPr>
        </p:nvSpPr>
        <p:spPr/>
        <p:txBody>
          <a:bodyPr/>
          <a:lstStyle/>
          <a:p>
            <a:endParaRPr lang="tr-TR" dirty="0"/>
          </a:p>
          <a:p>
            <a:pPr marL="457200" indent="-457200">
              <a:buFont typeface="+mj-lt"/>
              <a:buAutoNum type="arabicPeriod"/>
            </a:pPr>
            <a:r>
              <a:rPr lang="tr-TR" dirty="0"/>
              <a:t>Saldırgan, hedef sistemin çalışma belleğindeki bir hedef değeri okumak istediğinde, hedef değeri hedef sürecin adres alanında bir yerde arar.</a:t>
            </a:r>
          </a:p>
          <a:p>
            <a:pPr marL="457200" indent="-457200">
              <a:buFont typeface="+mj-lt"/>
              <a:buAutoNum type="arabicPeriod"/>
            </a:pPr>
            <a:endParaRPr lang="tr-TR" dirty="0"/>
          </a:p>
          <a:p>
            <a:pPr marL="457200" indent="-457200">
              <a:buFont typeface="+mj-lt"/>
              <a:buAutoNum type="arabicPeriod"/>
            </a:pPr>
            <a:r>
              <a:rPr lang="tr-TR" dirty="0"/>
              <a:t>Hedef değeri, yürütülen kodun doğru şekilde çalıştığından emin olmak amacıyla yürütülen işlemi belirlemek için kullanılan sınama koşulları ile birlikte saklanır.</a:t>
            </a:r>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330898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SPECTRE SALDIRISI</a:t>
            </a:r>
          </a:p>
        </p:txBody>
      </p:sp>
      <p:sp>
        <p:nvSpPr>
          <p:cNvPr id="3" name="İçerik Yer Tutucusu 2"/>
          <p:cNvSpPr>
            <a:spLocks noGrp="1"/>
          </p:cNvSpPr>
          <p:nvPr>
            <p:ph idx="1"/>
          </p:nvPr>
        </p:nvSpPr>
        <p:spPr>
          <a:xfrm>
            <a:off x="1295402" y="2770909"/>
            <a:ext cx="9601196" cy="2244437"/>
          </a:xfrm>
        </p:spPr>
        <p:txBody>
          <a:bodyPr/>
          <a:lstStyle/>
          <a:p>
            <a:endParaRPr lang="tr-TR" dirty="0"/>
          </a:p>
          <a:p>
            <a:pPr marL="457200" indent="-457200">
              <a:buFont typeface="+mj-lt"/>
              <a:buAutoNum type="arabicPeriod" startAt="3"/>
            </a:pPr>
            <a:r>
              <a:rPr lang="tr-TR" dirty="0"/>
              <a:t>Saldırgan, hedef değerine erişmek için hedef süreci çalıştırmak yerine, özel olarak oluşturulmuş bir programı çalıştırarak hedef sürecin bellek adresine erişmeye çalışır. Bu program, hedef değerini hedef sürecin adres alanına kopyalayan bir kod içerir.</a:t>
            </a:r>
          </a:p>
          <a:p>
            <a:endParaRPr lang="tr-TR" dirty="0"/>
          </a:p>
        </p:txBody>
      </p:sp>
    </p:spTree>
    <p:extLst>
      <p:ext uri="{BB962C8B-B14F-4D97-AF65-F5344CB8AC3E}">
        <p14:creationId xmlns:p14="http://schemas.microsoft.com/office/powerpoint/2010/main" val="355734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SPECTRE SALDIRISI</a:t>
            </a:r>
          </a:p>
        </p:txBody>
      </p:sp>
      <p:sp>
        <p:nvSpPr>
          <p:cNvPr id="3" name="İçerik Yer Tutucusu 2"/>
          <p:cNvSpPr>
            <a:spLocks noGrp="1"/>
          </p:cNvSpPr>
          <p:nvPr>
            <p:ph idx="1"/>
          </p:nvPr>
        </p:nvSpPr>
        <p:spPr>
          <a:xfrm>
            <a:off x="1295402" y="3055695"/>
            <a:ext cx="9601196" cy="2532305"/>
          </a:xfrm>
        </p:spPr>
        <p:txBody>
          <a:bodyPr>
            <a:normAutofit/>
          </a:bodyPr>
          <a:lstStyle/>
          <a:p>
            <a:pPr marL="457200" indent="-457200">
              <a:buFont typeface="+mj-lt"/>
              <a:buAutoNum type="arabicPeriod" startAt="4"/>
            </a:pPr>
            <a:r>
              <a:rPr lang="tr-TR" dirty="0"/>
              <a:t>Spectre saldırısı, son adımda gerçekleşir. Hedef değerinin erişilebilir olup olmadığını belirlemek için yürütülen kodun sınama koşullarının kullanılması yerine, saldırgan, hedef sürecin bellek adresine eriştiğinde, bellekteki hedef değerine erişmek için kullanılan bellek yolunu önceden tahmin eder. Tahmini doğruysa, saldırgan hedef değerini okuyabilir.</a:t>
            </a:r>
          </a:p>
        </p:txBody>
      </p:sp>
    </p:spTree>
    <p:extLst>
      <p:ext uri="{BB962C8B-B14F-4D97-AF65-F5344CB8AC3E}">
        <p14:creationId xmlns:p14="http://schemas.microsoft.com/office/powerpoint/2010/main" val="234160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971426" y="1905506"/>
            <a:ext cx="10426700" cy="3046988"/>
          </a:xfrm>
          <a:prstGeom prst="rect">
            <a:avLst/>
          </a:prstGeom>
          <a:noFill/>
        </p:spPr>
        <p:txBody>
          <a:bodyPr wrap="square" rtlCol="0">
            <a:spAutoFit/>
          </a:bodyPr>
          <a:lstStyle/>
          <a:p>
            <a:pPr marL="342900" indent="-342900">
              <a:buFont typeface="Wingdings" panose="05000000000000000000" pitchFamily="2" charset="2"/>
              <a:buChar char="q"/>
            </a:pPr>
            <a:r>
              <a:rPr lang="tr-TR" sz="2400" dirty="0"/>
              <a:t> Google’ın Project Zero kapsamında çeşitli güvenlik uzmanlarıyla çalışarak ortaya koyduğu işlemci bünyesinde bulunan bir güvenlik açığıdır. (2018)</a:t>
            </a:r>
          </a:p>
          <a:p>
            <a:pPr marL="285750" indent="-285750">
              <a:buFont typeface="Arial" panose="020B0604020202020204" pitchFamily="34" charset="0"/>
              <a:buChar char="•"/>
            </a:pPr>
            <a:endParaRPr lang="tr-TR" sz="2400" dirty="0"/>
          </a:p>
          <a:p>
            <a:pPr marL="342900" indent="-342900">
              <a:buFont typeface="Wingdings" panose="05000000000000000000" pitchFamily="2" charset="2"/>
              <a:buChar char="q"/>
            </a:pPr>
            <a:r>
              <a:rPr lang="tr-TR" sz="2400" dirty="0"/>
              <a:t> </a:t>
            </a:r>
            <a:r>
              <a:rPr lang="tr-TR" sz="2400" dirty="0" err="1"/>
              <a:t>Meltdown</a:t>
            </a:r>
            <a:r>
              <a:rPr lang="tr-TR" sz="2400" dirty="0"/>
              <a:t> ve </a:t>
            </a:r>
            <a:r>
              <a:rPr lang="tr-TR" sz="2400" dirty="0" err="1"/>
              <a:t>Spectre</a:t>
            </a:r>
            <a:r>
              <a:rPr lang="tr-TR" sz="2400" dirty="0"/>
              <a:t> açıklarının adları bir arada kullanılmasına karşın, bu açıklar işleyiş yönünden bir olmayıp, birbirine benzeyen </a:t>
            </a:r>
            <a:r>
              <a:rPr lang="tr-TR" sz="2400" b="1" dirty="0"/>
              <a:t>iki farklı sistem açığıdır</a:t>
            </a:r>
            <a:r>
              <a:rPr lang="tr-TR" sz="2400" dirty="0"/>
              <a:t>.</a:t>
            </a:r>
          </a:p>
          <a:p>
            <a:endParaRPr lang="tr-TR" sz="2400" dirty="0"/>
          </a:p>
          <a:p>
            <a:pPr marL="342900" indent="-342900">
              <a:buFont typeface="Wingdings" panose="05000000000000000000" pitchFamily="2" charset="2"/>
              <a:buChar char="q"/>
            </a:pPr>
            <a:r>
              <a:rPr lang="tr-TR" sz="2400" dirty="0"/>
              <a:t> Yazılımsal boyuttan daha ötede sorunlar olan Meltdown ve </a:t>
            </a:r>
            <a:r>
              <a:rPr lang="tr-TR" sz="2400" dirty="0" err="1"/>
              <a:t>Spectre</a:t>
            </a:r>
            <a:r>
              <a:rPr lang="tr-TR" sz="2400" dirty="0"/>
              <a:t>, işlemci üzerinde yer alan </a:t>
            </a:r>
            <a:r>
              <a:rPr lang="tr-TR" sz="2400" b="1" dirty="0"/>
              <a:t>devre elemanları ve transistörlerle bağlantılıdır</a:t>
            </a:r>
            <a:r>
              <a:rPr lang="tr-TR" sz="2400" dirty="0"/>
              <a:t>.</a:t>
            </a:r>
          </a:p>
        </p:txBody>
      </p:sp>
    </p:spTree>
    <p:extLst>
      <p:ext uri="{BB962C8B-B14F-4D97-AF65-F5344CB8AC3E}">
        <p14:creationId xmlns:p14="http://schemas.microsoft.com/office/powerpoint/2010/main" val="344040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SPECTRE SALDIRISI</a:t>
            </a:r>
          </a:p>
        </p:txBody>
      </p:sp>
      <p:sp>
        <p:nvSpPr>
          <p:cNvPr id="3" name="İçerik Yer Tutucusu 2"/>
          <p:cNvSpPr>
            <a:spLocks noGrp="1"/>
          </p:cNvSpPr>
          <p:nvPr>
            <p:ph idx="1"/>
          </p:nvPr>
        </p:nvSpPr>
        <p:spPr>
          <a:xfrm>
            <a:off x="1295402" y="2991041"/>
            <a:ext cx="9601196" cy="2726268"/>
          </a:xfrm>
        </p:spPr>
        <p:txBody>
          <a:bodyPr/>
          <a:lstStyle/>
          <a:p>
            <a:r>
              <a:rPr lang="tr-TR" dirty="0"/>
              <a:t>Bu adımlar, Spectre saldırısının temel mantığını göstermektedir. Saldırganlar, bu saldırıyı kullanarak, bellekteki hassas verilere erişebilir veya diğer saldırı tekniklerinin gerçekleştirilmesini mümkün kılacak bilgileri ele geçirebilirler. Spectre saldırısının çalışma prensibi oldukça karmaşık olsa da, bu temel adımlar, bu saldırının nasıl gerçekleştirildiğine dair bir fikir verebilir.</a:t>
            </a:r>
          </a:p>
        </p:txBody>
      </p:sp>
    </p:spTree>
    <p:extLst>
      <p:ext uri="{BB962C8B-B14F-4D97-AF65-F5344CB8AC3E}">
        <p14:creationId xmlns:p14="http://schemas.microsoft.com/office/powerpoint/2010/main" val="378485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28" name="Group 1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4" name="Picture 1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7" name="Picture 1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9" name="Straight Connector 1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0">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31" name="Group 22">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4" name="Picture 23">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7" name="Picture 26">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6" name="Unvan 1">
            <a:extLst>
              <a:ext uri="{FF2B5EF4-FFF2-40B4-BE49-F238E27FC236}">
                <a16:creationId xmlns:a16="http://schemas.microsoft.com/office/drawing/2014/main" id="{2D829FAB-C251-9133-F5F2-57F937471170}"/>
              </a:ext>
            </a:extLst>
          </p:cNvPr>
          <p:cNvSpPr txBox="1">
            <a:spLocks/>
          </p:cNvSpPr>
          <p:nvPr/>
        </p:nvSpPr>
        <p:spPr>
          <a:xfrm>
            <a:off x="1014740" y="1732256"/>
            <a:ext cx="4520517" cy="3582186"/>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spcAft>
                <a:spcPts val="600"/>
              </a:spcAft>
            </a:pPr>
            <a:r>
              <a:rPr lang="en-US" sz="3900" b="1" dirty="0">
                <a:solidFill>
                  <a:srgbClr val="262626"/>
                </a:solidFill>
              </a:rPr>
              <a:t>SPECTRE SALDIRISININ BASİT BİR ÖRNEĞİ</a:t>
            </a:r>
          </a:p>
        </p:txBody>
      </p:sp>
      <p:pic>
        <p:nvPicPr>
          <p:cNvPr id="8" name="Resim 7">
            <a:extLst>
              <a:ext uri="{FF2B5EF4-FFF2-40B4-BE49-F238E27FC236}">
                <a16:creationId xmlns:a16="http://schemas.microsoft.com/office/drawing/2014/main" id="{55E0EBE2-27C0-31CD-9B06-91937503AF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6248" y="981239"/>
            <a:ext cx="4808093" cy="48937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299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5831260" y="618836"/>
            <a:ext cx="5414929" cy="5637041"/>
          </a:xfrm>
          <a:prstGeom prst="rect">
            <a:avLst/>
          </a:prstGeom>
        </p:spPr>
      </p:pic>
      <p:sp>
        <p:nvSpPr>
          <p:cNvPr id="4" name="İçerik Yer Tutucusu 2"/>
          <p:cNvSpPr txBox="1">
            <a:spLocks/>
          </p:cNvSpPr>
          <p:nvPr/>
        </p:nvSpPr>
        <p:spPr>
          <a:xfrm>
            <a:off x="790517" y="2898677"/>
            <a:ext cx="5040743" cy="143317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tr-TR" dirty="0"/>
              <a:t>Bir şifre doğrulama sisteminin anahtarını çalmak için basit bir spectre saldırısı örneği:</a:t>
            </a:r>
          </a:p>
        </p:txBody>
      </p:sp>
    </p:spTree>
    <p:extLst>
      <p:ext uri="{BB962C8B-B14F-4D97-AF65-F5344CB8AC3E}">
        <p14:creationId xmlns:p14="http://schemas.microsoft.com/office/powerpoint/2010/main" val="2549472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5831260" y="618836"/>
            <a:ext cx="5414929" cy="5637041"/>
          </a:xfrm>
          <a:prstGeom prst="rect">
            <a:avLst/>
          </a:prstGeom>
        </p:spPr>
      </p:pic>
      <p:sp>
        <p:nvSpPr>
          <p:cNvPr id="4" name="İçerik Yer Tutucusu 2"/>
          <p:cNvSpPr txBox="1">
            <a:spLocks/>
          </p:cNvSpPr>
          <p:nvPr/>
        </p:nvSpPr>
        <p:spPr>
          <a:xfrm>
            <a:off x="790517" y="2898677"/>
            <a:ext cx="5040743" cy="143317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tr-TR" dirty="0"/>
              <a:t> Bu kod iki temel adımdan oluşur.</a:t>
            </a:r>
          </a:p>
          <a:p>
            <a:pPr marL="0" indent="0" algn="ctr">
              <a:buNone/>
            </a:pPr>
            <a:r>
              <a:rPr lang="tr-TR" dirty="0">
                <a:solidFill>
                  <a:srgbClr val="00B050"/>
                </a:solidFill>
              </a:rPr>
              <a:t>Eğitim</a:t>
            </a:r>
            <a:r>
              <a:rPr lang="tr-TR" dirty="0"/>
              <a:t> ve </a:t>
            </a:r>
            <a:r>
              <a:rPr lang="tr-TR" dirty="0">
                <a:solidFill>
                  <a:srgbClr val="FF0000"/>
                </a:solidFill>
              </a:rPr>
              <a:t>Saldırı</a:t>
            </a:r>
          </a:p>
        </p:txBody>
      </p:sp>
    </p:spTree>
    <p:extLst>
      <p:ext uri="{BB962C8B-B14F-4D97-AF65-F5344CB8AC3E}">
        <p14:creationId xmlns:p14="http://schemas.microsoft.com/office/powerpoint/2010/main" val="310758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5831260" y="618836"/>
            <a:ext cx="5414929" cy="5637041"/>
          </a:xfrm>
          <a:prstGeom prst="rect">
            <a:avLst/>
          </a:prstGeom>
        </p:spPr>
      </p:pic>
      <p:sp>
        <p:nvSpPr>
          <p:cNvPr id="4" name="İçerik Yer Tutucusu 2"/>
          <p:cNvSpPr txBox="1">
            <a:spLocks/>
          </p:cNvSpPr>
          <p:nvPr/>
        </p:nvSpPr>
        <p:spPr>
          <a:xfrm>
            <a:off x="790517" y="2898676"/>
            <a:ext cx="5040743" cy="257884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tr-TR" dirty="0"/>
              <a:t>public_array dizisine erişerek, CPU'nun önbelleğine bir dizi öğesi yükleyerek yapılır. Bu, yalnızca CPU'nun önbelleğine yüklenmesi gereken değerleri yüklemeyi sağlamak için yapılır.</a:t>
            </a:r>
          </a:p>
        </p:txBody>
      </p:sp>
      <p:sp>
        <p:nvSpPr>
          <p:cNvPr id="3" name="Metin kutusu 2"/>
          <p:cNvSpPr txBox="1"/>
          <p:nvPr/>
        </p:nvSpPr>
        <p:spPr>
          <a:xfrm>
            <a:off x="2244433" y="2110832"/>
            <a:ext cx="1774845" cy="646331"/>
          </a:xfrm>
          <a:prstGeom prst="rect">
            <a:avLst/>
          </a:prstGeom>
          <a:noFill/>
        </p:spPr>
        <p:txBody>
          <a:bodyPr wrap="none" rtlCol="0">
            <a:spAutoFit/>
          </a:bodyPr>
          <a:lstStyle/>
          <a:p>
            <a:r>
              <a:rPr lang="tr-TR" sz="3600" dirty="0">
                <a:solidFill>
                  <a:srgbClr val="00B050"/>
                </a:solidFill>
                <a:latin typeface="Bodoni MT" panose="02070603080606020203" pitchFamily="18" charset="0"/>
              </a:rPr>
              <a:t>EĞİTİM</a:t>
            </a:r>
          </a:p>
        </p:txBody>
      </p:sp>
    </p:spTree>
    <p:extLst>
      <p:ext uri="{BB962C8B-B14F-4D97-AF65-F5344CB8AC3E}">
        <p14:creationId xmlns:p14="http://schemas.microsoft.com/office/powerpoint/2010/main" val="318906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5831260" y="618836"/>
            <a:ext cx="5414929" cy="5637041"/>
          </a:xfrm>
          <a:prstGeom prst="rect">
            <a:avLst/>
          </a:prstGeom>
        </p:spPr>
      </p:pic>
      <p:sp>
        <p:nvSpPr>
          <p:cNvPr id="4" name="İçerik Yer Tutucusu 2"/>
          <p:cNvSpPr txBox="1">
            <a:spLocks/>
          </p:cNvSpPr>
          <p:nvPr/>
        </p:nvSpPr>
        <p:spPr>
          <a:xfrm>
            <a:off x="790517" y="2346036"/>
            <a:ext cx="5040743" cy="3602182"/>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tr-TR" dirty="0"/>
              <a:t>secret_key’in değerini kullanarak victim_function'a bir parametre geçirir. Burada, CPU önbelleğinde public_array dizisinden gelen bir öğeye erişir. Ardından, CPU'nun önbelleğinde bulunan bu öğeye erişmeye çalışır ve bu erişimi ölçer. Son olarak, ölçüm sonuçlarını kullanarak gizli anahtarın değerini elde eder.</a:t>
            </a:r>
          </a:p>
        </p:txBody>
      </p:sp>
      <p:sp>
        <p:nvSpPr>
          <p:cNvPr id="5" name="Metin kutusu 4"/>
          <p:cNvSpPr txBox="1"/>
          <p:nvPr/>
        </p:nvSpPr>
        <p:spPr>
          <a:xfrm>
            <a:off x="2096652" y="1565886"/>
            <a:ext cx="2156360" cy="646331"/>
          </a:xfrm>
          <a:prstGeom prst="rect">
            <a:avLst/>
          </a:prstGeom>
          <a:noFill/>
        </p:spPr>
        <p:txBody>
          <a:bodyPr wrap="none" rtlCol="0">
            <a:spAutoFit/>
          </a:bodyPr>
          <a:lstStyle/>
          <a:p>
            <a:r>
              <a:rPr lang="tr-TR" sz="3600" dirty="0">
                <a:solidFill>
                  <a:srgbClr val="FF0000"/>
                </a:solidFill>
                <a:latin typeface="Bodoni MT" panose="02070603080606020203" pitchFamily="18" charset="0"/>
              </a:rPr>
              <a:t>SALDIRI</a:t>
            </a:r>
          </a:p>
        </p:txBody>
      </p:sp>
    </p:spTree>
    <p:extLst>
      <p:ext uri="{BB962C8B-B14F-4D97-AF65-F5344CB8AC3E}">
        <p14:creationId xmlns:p14="http://schemas.microsoft.com/office/powerpoint/2010/main" val="119039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2"/>
          <p:cNvSpPr txBox="1">
            <a:spLocks/>
          </p:cNvSpPr>
          <p:nvPr/>
        </p:nvSpPr>
        <p:spPr>
          <a:xfrm>
            <a:off x="3112655" y="2801530"/>
            <a:ext cx="7730836" cy="1433178"/>
          </a:xfrm>
          <a:prstGeom prst="rect">
            <a:avLst/>
          </a:prstGeom>
        </p:spPr>
        <p:txBody>
          <a:bodyPr>
            <a:normAutofit fontScale="925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tr-TR" dirty="0"/>
              <a:t>	Bu kod örneği basit bir şekilde Spectre saldırısını göstermek için tasarlanmıştır. Gerçek saldırılar çok daha karmaşık olabilir ve genellikle birçok farklı adım içerir. Ayrıca, modern işlemcilerde bu tür saldırıların etkilerini azaltmak için birçok önlem alınmaktadır.</a:t>
            </a:r>
          </a:p>
        </p:txBody>
      </p:sp>
      <p:pic>
        <p:nvPicPr>
          <p:cNvPr id="9" name="Resim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768" y="2317997"/>
            <a:ext cx="2315887" cy="2400244"/>
          </a:xfrm>
          <a:prstGeom prst="rect">
            <a:avLst/>
          </a:prstGeom>
        </p:spPr>
      </p:pic>
    </p:spTree>
    <p:extLst>
      <p:ext uri="{BB962C8B-B14F-4D97-AF65-F5344CB8AC3E}">
        <p14:creationId xmlns:p14="http://schemas.microsoft.com/office/powerpoint/2010/main" val="295996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033382" y="1402430"/>
            <a:ext cx="5958378" cy="3608680"/>
          </a:xfrm>
          <a:prstGeom prst="rect">
            <a:avLst/>
          </a:prstGeom>
          <a:noFill/>
        </p:spPr>
        <p:txBody>
          <a:bodyPr wrap="square" rtlCol="0">
            <a:spAutoFit/>
          </a:bodyPr>
          <a:lstStyle/>
          <a:p>
            <a:pPr algn="ctr">
              <a:lnSpc>
                <a:spcPct val="150000"/>
              </a:lnSpc>
            </a:pPr>
            <a:r>
              <a:rPr lang="tr-TR" sz="3900" b="1" dirty="0"/>
              <a:t>SPECTRE SALDIRILARINA KARŞI NASIL KORUNABİLİRİM ?</a:t>
            </a:r>
          </a:p>
        </p:txBody>
      </p:sp>
      <p:pic>
        <p:nvPicPr>
          <p:cNvPr id="6" name="Grafik 5">
            <a:extLst>
              <a:ext uri="{FF2B5EF4-FFF2-40B4-BE49-F238E27FC236}">
                <a16:creationId xmlns:a16="http://schemas.microsoft.com/office/drawing/2014/main" id="{1D76739A-AD34-F3A3-ACB3-A6623DEEB52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7267851" y="1164023"/>
            <a:ext cx="3704948" cy="4085495"/>
          </a:xfrm>
          <a:prstGeom prst="rect">
            <a:avLst/>
          </a:prstGeom>
        </p:spPr>
      </p:pic>
    </p:spTree>
    <p:extLst>
      <p:ext uri="{BB962C8B-B14F-4D97-AF65-F5344CB8AC3E}">
        <p14:creationId xmlns:p14="http://schemas.microsoft.com/office/powerpoint/2010/main" val="409655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txBox="1">
            <a:spLocks/>
          </p:cNvSpPr>
          <p:nvPr/>
        </p:nvSpPr>
        <p:spPr>
          <a:xfrm>
            <a:off x="925948" y="2011986"/>
            <a:ext cx="10342416" cy="3271214"/>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Arial" panose="020B0604020202020204" pitchFamily="34" charset="0"/>
              <a:buChar char="•"/>
            </a:pPr>
            <a:r>
              <a:rPr lang="tr-TR" dirty="0"/>
              <a:t> Spectre ve Meltdown'ın doğası gereği, sisteminiz için mevcut olan en son yamaların kurulu olduğundan emin olmak gereklidir. </a:t>
            </a:r>
          </a:p>
          <a:p>
            <a:pPr marL="0" indent="0">
              <a:buNone/>
            </a:pPr>
            <a:endParaRPr lang="tr-TR" dirty="0"/>
          </a:p>
          <a:p>
            <a:pPr>
              <a:buFont typeface="Arial" panose="020B0604020202020204" pitchFamily="34" charset="0"/>
              <a:buChar char="•"/>
            </a:pPr>
            <a:r>
              <a:rPr lang="tr-TR" dirty="0"/>
              <a:t>Kasım 2018 itibariyle, mevcut en son yamalara sahip sistemlerde, bazı Spectre ve Meltdown varyantlarının kullanımı belirli koşullar altında etkin kalmaya devam etti.</a:t>
            </a:r>
          </a:p>
        </p:txBody>
      </p:sp>
    </p:spTree>
    <p:extLst>
      <p:ext uri="{BB962C8B-B14F-4D97-AF65-F5344CB8AC3E}">
        <p14:creationId xmlns:p14="http://schemas.microsoft.com/office/powerpoint/2010/main" val="217296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6" name="Straight Connector 1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1" name="Picture 2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İçerik Yer Tutucusu 2"/>
          <p:cNvSpPr txBox="1">
            <a:spLocks/>
          </p:cNvSpPr>
          <p:nvPr/>
        </p:nvSpPr>
        <p:spPr>
          <a:xfrm>
            <a:off x="1053636" y="1263995"/>
            <a:ext cx="4094017" cy="4053074"/>
          </a:xfrm>
          <a:prstGeom prst="rect">
            <a:avLst/>
          </a:prstGeom>
        </p:spPr>
        <p:txBody>
          <a:bodyPr vert="horz" lIns="91440" tIns="45720" rIns="91440" bIns="45720" rtlCol="0" anchor="b">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lnSpc>
                <a:spcPct val="150000"/>
              </a:lnSpc>
              <a:spcBef>
                <a:spcPct val="0"/>
              </a:spcBef>
              <a:buNone/>
            </a:pPr>
            <a:r>
              <a:rPr lang="en-US" sz="4200" b="1" dirty="0" err="1">
                <a:ln w="3175" cmpd="sng">
                  <a:noFill/>
                </a:ln>
                <a:solidFill>
                  <a:srgbClr val="262626"/>
                </a:solidFill>
                <a:latin typeface="+mj-lt"/>
                <a:ea typeface="+mj-ea"/>
                <a:cs typeface="+mj-cs"/>
              </a:rPr>
              <a:t>Maddeler</a:t>
            </a:r>
            <a:r>
              <a:rPr lang="en-US" sz="4200" b="1" dirty="0">
                <a:ln w="3175" cmpd="sng">
                  <a:noFill/>
                </a:ln>
                <a:solidFill>
                  <a:srgbClr val="262626"/>
                </a:solidFill>
                <a:latin typeface="+mj-lt"/>
                <a:ea typeface="+mj-ea"/>
                <a:cs typeface="+mj-cs"/>
              </a:rPr>
              <a:t> </a:t>
            </a:r>
            <a:r>
              <a:rPr lang="en-US" sz="4200" b="1" dirty="0" err="1">
                <a:ln w="3175" cmpd="sng">
                  <a:noFill/>
                </a:ln>
                <a:solidFill>
                  <a:srgbClr val="262626"/>
                </a:solidFill>
                <a:latin typeface="+mj-lt"/>
                <a:ea typeface="+mj-ea"/>
                <a:cs typeface="+mj-cs"/>
              </a:rPr>
              <a:t>Halinde</a:t>
            </a:r>
            <a:r>
              <a:rPr lang="en-US" sz="4200" b="1" dirty="0">
                <a:ln w="3175" cmpd="sng">
                  <a:noFill/>
                </a:ln>
                <a:solidFill>
                  <a:srgbClr val="262626"/>
                </a:solidFill>
                <a:latin typeface="+mj-lt"/>
                <a:ea typeface="+mj-ea"/>
                <a:cs typeface="+mj-cs"/>
              </a:rPr>
              <a:t> </a:t>
            </a:r>
            <a:r>
              <a:rPr lang="en-US" sz="4200" b="1" dirty="0" err="1">
                <a:ln w="3175" cmpd="sng">
                  <a:noFill/>
                </a:ln>
                <a:solidFill>
                  <a:srgbClr val="262626"/>
                </a:solidFill>
                <a:latin typeface="+mj-lt"/>
                <a:ea typeface="+mj-ea"/>
                <a:cs typeface="+mj-cs"/>
              </a:rPr>
              <a:t>Özetleyecek</a:t>
            </a:r>
            <a:r>
              <a:rPr lang="en-US" sz="4200" b="1" dirty="0">
                <a:ln w="3175" cmpd="sng">
                  <a:noFill/>
                </a:ln>
                <a:solidFill>
                  <a:srgbClr val="262626"/>
                </a:solidFill>
                <a:latin typeface="+mj-lt"/>
                <a:ea typeface="+mj-ea"/>
                <a:cs typeface="+mj-cs"/>
              </a:rPr>
              <a:t> </a:t>
            </a:r>
            <a:r>
              <a:rPr lang="en-US" sz="4200" b="1" dirty="0" err="1">
                <a:ln w="3175" cmpd="sng">
                  <a:noFill/>
                </a:ln>
                <a:solidFill>
                  <a:srgbClr val="262626"/>
                </a:solidFill>
                <a:latin typeface="+mj-lt"/>
                <a:ea typeface="+mj-ea"/>
                <a:cs typeface="+mj-cs"/>
              </a:rPr>
              <a:t>Olursak</a:t>
            </a:r>
            <a:r>
              <a:rPr lang="en-US" sz="4200" b="1" dirty="0">
                <a:ln w="3175" cmpd="sng">
                  <a:noFill/>
                </a:ln>
                <a:solidFill>
                  <a:srgbClr val="262626"/>
                </a:solidFill>
                <a:latin typeface="+mj-lt"/>
                <a:ea typeface="+mj-ea"/>
                <a:cs typeface="+mj-cs"/>
              </a:rPr>
              <a:t>: </a:t>
            </a:r>
          </a:p>
        </p:txBody>
      </p:sp>
      <p:pic>
        <p:nvPicPr>
          <p:cNvPr id="5" name="Resim 4" descr="gece göğü içeren bir resim&#10;&#10;Açıklama otomatik olarak oluşturuldu">
            <a:extLst>
              <a:ext uri="{FF2B5EF4-FFF2-40B4-BE49-F238E27FC236}">
                <a16:creationId xmlns:a16="http://schemas.microsoft.com/office/drawing/2014/main" id="{CBE7730E-13D4-D66F-4DEE-B4000A0D2A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6020" y="1333917"/>
            <a:ext cx="5441777" cy="4190166"/>
          </a:xfrm>
          <a:prstGeom prst="rect">
            <a:avLst/>
          </a:prstGeom>
          <a:ln w="57150" cmpd="thickThin">
            <a:solidFill>
              <a:srgbClr val="7F7F7F"/>
            </a:solidFill>
            <a:miter lim="800000"/>
          </a:ln>
        </p:spPr>
      </p:pic>
      <p:sp>
        <p:nvSpPr>
          <p:cNvPr id="3" name="İçerik Yer Tutucusu 2"/>
          <p:cNvSpPr txBox="1">
            <a:spLocks/>
          </p:cNvSpPr>
          <p:nvPr/>
        </p:nvSpPr>
        <p:spPr>
          <a:xfrm>
            <a:off x="1078348" y="2164386"/>
            <a:ext cx="10342416" cy="3271214"/>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tr-TR" dirty="0"/>
          </a:p>
        </p:txBody>
      </p:sp>
    </p:spTree>
    <p:extLst>
      <p:ext uri="{BB962C8B-B14F-4D97-AF65-F5344CB8AC3E}">
        <p14:creationId xmlns:p14="http://schemas.microsoft.com/office/powerpoint/2010/main" val="161020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6" name="Straight Connector 1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1" name="Picture 2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Metin kutusu 4">
            <a:extLst>
              <a:ext uri="{FF2B5EF4-FFF2-40B4-BE49-F238E27FC236}">
                <a16:creationId xmlns:a16="http://schemas.microsoft.com/office/drawing/2014/main" id="{584055FB-BCE0-371F-69CF-17D1CA7D6C70}"/>
              </a:ext>
            </a:extLst>
          </p:cNvPr>
          <p:cNvSpPr txBox="1"/>
          <p:nvPr/>
        </p:nvSpPr>
        <p:spPr>
          <a:xfrm>
            <a:off x="966788" y="1620641"/>
            <a:ext cx="4223123" cy="3751812"/>
          </a:xfrm>
          <a:prstGeom prst="rect">
            <a:avLst/>
          </a:prstGeom>
        </p:spPr>
        <p:txBody>
          <a:bodyPr vert="horz" lIns="91440" tIns="45720" rIns="91440" bIns="45720" rtlCol="0" anchor="b">
            <a:noAutofit/>
          </a:bodyPr>
          <a:lstStyle/>
          <a:p>
            <a:pPr algn="ctr">
              <a:spcBef>
                <a:spcPct val="0"/>
              </a:spcBef>
              <a:spcAft>
                <a:spcPts val="600"/>
              </a:spcAft>
            </a:pPr>
            <a:r>
              <a:rPr lang="en-US" sz="4800" b="1" dirty="0" err="1">
                <a:ln w="3175" cmpd="sng">
                  <a:noFill/>
                </a:ln>
                <a:solidFill>
                  <a:srgbClr val="262626"/>
                </a:solidFill>
                <a:latin typeface="+mj-lt"/>
                <a:ea typeface="+mj-ea"/>
                <a:cs typeface="+mj-cs"/>
              </a:rPr>
              <a:t>Zafiyetlerin</a:t>
            </a:r>
            <a:r>
              <a:rPr lang="en-US" sz="4800" b="1" dirty="0">
                <a:ln w="3175" cmpd="sng">
                  <a:noFill/>
                </a:ln>
                <a:solidFill>
                  <a:srgbClr val="262626"/>
                </a:solidFill>
                <a:latin typeface="+mj-lt"/>
                <a:ea typeface="+mj-ea"/>
                <a:cs typeface="+mj-cs"/>
              </a:rPr>
              <a:t> </a:t>
            </a:r>
            <a:r>
              <a:rPr lang="en-US" sz="4800" b="1" dirty="0" err="1">
                <a:ln w="3175" cmpd="sng">
                  <a:noFill/>
                </a:ln>
                <a:solidFill>
                  <a:srgbClr val="262626"/>
                </a:solidFill>
                <a:latin typeface="+mj-lt"/>
                <a:ea typeface="+mj-ea"/>
                <a:cs typeface="+mj-cs"/>
              </a:rPr>
              <a:t>Anlaşılabilmesi</a:t>
            </a:r>
            <a:r>
              <a:rPr lang="en-US" sz="4800" b="1" dirty="0">
                <a:ln w="3175" cmpd="sng">
                  <a:noFill/>
                </a:ln>
                <a:solidFill>
                  <a:srgbClr val="262626"/>
                </a:solidFill>
                <a:latin typeface="+mj-lt"/>
                <a:ea typeface="+mj-ea"/>
                <a:cs typeface="+mj-cs"/>
              </a:rPr>
              <a:t> </a:t>
            </a:r>
            <a:r>
              <a:rPr lang="en-US" sz="4800" b="1" dirty="0" err="1">
                <a:ln w="3175" cmpd="sng">
                  <a:noFill/>
                </a:ln>
                <a:solidFill>
                  <a:srgbClr val="262626"/>
                </a:solidFill>
                <a:latin typeface="+mj-lt"/>
                <a:ea typeface="+mj-ea"/>
                <a:cs typeface="+mj-cs"/>
              </a:rPr>
              <a:t>İçin</a:t>
            </a:r>
            <a:r>
              <a:rPr lang="en-US" sz="4800" b="1" dirty="0">
                <a:ln w="3175" cmpd="sng">
                  <a:noFill/>
                </a:ln>
                <a:solidFill>
                  <a:srgbClr val="262626"/>
                </a:solidFill>
                <a:latin typeface="+mj-lt"/>
                <a:ea typeface="+mj-ea"/>
                <a:cs typeface="+mj-cs"/>
              </a:rPr>
              <a:t> </a:t>
            </a:r>
            <a:r>
              <a:rPr lang="en-US" sz="4800" b="1" dirty="0" err="1">
                <a:ln w="3175" cmpd="sng">
                  <a:noFill/>
                </a:ln>
                <a:solidFill>
                  <a:srgbClr val="262626"/>
                </a:solidFill>
                <a:latin typeface="+mj-lt"/>
                <a:ea typeface="+mj-ea"/>
                <a:cs typeface="+mj-cs"/>
              </a:rPr>
              <a:t>Bilinmesi</a:t>
            </a:r>
            <a:r>
              <a:rPr lang="en-US" sz="4800" b="1" dirty="0">
                <a:ln w="3175" cmpd="sng">
                  <a:noFill/>
                </a:ln>
                <a:solidFill>
                  <a:srgbClr val="262626"/>
                </a:solidFill>
                <a:latin typeface="+mj-lt"/>
                <a:ea typeface="+mj-ea"/>
                <a:cs typeface="+mj-cs"/>
              </a:rPr>
              <a:t> </a:t>
            </a:r>
            <a:r>
              <a:rPr lang="en-US" sz="4800" b="1" dirty="0" err="1">
                <a:ln w="3175" cmpd="sng">
                  <a:noFill/>
                </a:ln>
                <a:solidFill>
                  <a:srgbClr val="262626"/>
                </a:solidFill>
                <a:latin typeface="+mj-lt"/>
                <a:ea typeface="+mj-ea"/>
                <a:cs typeface="+mj-cs"/>
              </a:rPr>
              <a:t>Gereken</a:t>
            </a:r>
            <a:r>
              <a:rPr lang="en-US" sz="4800" b="1" dirty="0">
                <a:ln w="3175" cmpd="sng">
                  <a:noFill/>
                </a:ln>
                <a:solidFill>
                  <a:srgbClr val="262626"/>
                </a:solidFill>
                <a:latin typeface="+mj-lt"/>
                <a:ea typeface="+mj-ea"/>
                <a:cs typeface="+mj-cs"/>
              </a:rPr>
              <a:t> </a:t>
            </a:r>
            <a:r>
              <a:rPr lang="en-US" sz="4800" b="1" dirty="0" err="1">
                <a:ln w="3175" cmpd="sng">
                  <a:noFill/>
                </a:ln>
                <a:solidFill>
                  <a:srgbClr val="262626"/>
                </a:solidFill>
                <a:latin typeface="+mj-lt"/>
                <a:ea typeface="+mj-ea"/>
                <a:cs typeface="+mj-cs"/>
              </a:rPr>
              <a:t>Konular</a:t>
            </a:r>
            <a:r>
              <a:rPr lang="en-US" sz="4800" b="1" dirty="0">
                <a:ln w="3175" cmpd="sng">
                  <a:noFill/>
                </a:ln>
                <a:solidFill>
                  <a:srgbClr val="262626"/>
                </a:solidFill>
                <a:latin typeface="+mj-lt"/>
                <a:ea typeface="+mj-ea"/>
                <a:cs typeface="+mj-cs"/>
              </a:rPr>
              <a:t> </a:t>
            </a:r>
          </a:p>
        </p:txBody>
      </p:sp>
      <p:pic>
        <p:nvPicPr>
          <p:cNvPr id="3" name="Resim 2" descr="ekran görüntüsü içeren bir resim&#10;&#10;Açıklama otomatik olarak oluşturuldu">
            <a:extLst>
              <a:ext uri="{FF2B5EF4-FFF2-40B4-BE49-F238E27FC236}">
                <a16:creationId xmlns:a16="http://schemas.microsoft.com/office/drawing/2014/main" id="{040C39D0-1BDE-11C9-E0E5-F0DDA2C905F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53978" y="1401924"/>
            <a:ext cx="5534677" cy="4054151"/>
          </a:xfrm>
          <a:prstGeom prst="rect">
            <a:avLst/>
          </a:prstGeom>
          <a:ln w="57150" cmpd="thickThin">
            <a:solidFill>
              <a:srgbClr val="7F7F7F"/>
            </a:solidFill>
            <a:miter lim="800000"/>
          </a:ln>
        </p:spPr>
      </p:pic>
    </p:spTree>
    <p:extLst>
      <p:ext uri="{BB962C8B-B14F-4D97-AF65-F5344CB8AC3E}">
        <p14:creationId xmlns:p14="http://schemas.microsoft.com/office/powerpoint/2010/main" val="109371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2"/>
          <p:cNvSpPr txBox="1">
            <a:spLocks/>
          </p:cNvSpPr>
          <p:nvPr/>
        </p:nvSpPr>
        <p:spPr>
          <a:xfrm>
            <a:off x="925948" y="1679476"/>
            <a:ext cx="10342416" cy="4120959"/>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a:pPr>
            <a:r>
              <a:rPr lang="tr-TR" dirty="0"/>
              <a:t>Güvenlik yamalarını yükleyin: Spectre saldırısından korunmak için, işletim sisteminiz için yayınlanan güvenlik yamalarını yüklemelisiniz. Bu yamalar, işlemci üreticilerinin sağladığı mikro kod güncellemelerini de içerebilir.</a:t>
            </a:r>
          </a:p>
          <a:p>
            <a:pPr marL="457200" indent="-457200">
              <a:buFont typeface="+mj-lt"/>
              <a:buAutoNum type="arabicPeriod"/>
            </a:pPr>
            <a:endParaRPr lang="tr-TR" dirty="0"/>
          </a:p>
          <a:p>
            <a:pPr marL="457200" indent="-457200">
              <a:buFont typeface="+mj-lt"/>
              <a:buAutoNum type="arabicPeriod"/>
            </a:pPr>
            <a:r>
              <a:rPr lang="tr-TR" dirty="0"/>
              <a:t>Tarayıcılarınızı güncelleyin: Tarayıcılarınızın güncel sürümlerinde Spectre saldırısına karşı ek koruma mekanizmaları bulunabilir. Bu nedenle, tarayıcılarınızı düzenli olarak güncelleyin.</a:t>
            </a:r>
          </a:p>
          <a:p>
            <a:pPr marL="0" indent="0">
              <a:buNone/>
            </a:pPr>
            <a:endParaRPr lang="tr-TR" dirty="0"/>
          </a:p>
        </p:txBody>
      </p:sp>
    </p:spTree>
    <p:extLst>
      <p:ext uri="{BB962C8B-B14F-4D97-AF65-F5344CB8AC3E}">
        <p14:creationId xmlns:p14="http://schemas.microsoft.com/office/powerpoint/2010/main" val="328673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txBox="1">
            <a:spLocks/>
          </p:cNvSpPr>
          <p:nvPr/>
        </p:nvSpPr>
        <p:spPr>
          <a:xfrm>
            <a:off x="1018312" y="1725658"/>
            <a:ext cx="10342416" cy="4120959"/>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startAt="3"/>
            </a:pPr>
            <a:r>
              <a:rPr lang="tr-TR" dirty="0"/>
              <a:t>JavaScript işleme hızınızı düşürün: Spectre saldırısı, JavaScript kodlarının çalıştığı hızı kullanarak işlemci belleğine erişim sağlayarak gerçekleştirilir. Bu nedenle, tarayıcınızda JavaScript işleme hızınızı düşürerek saldırı riskini azaltabilirsiniz.</a:t>
            </a:r>
          </a:p>
          <a:p>
            <a:pPr marL="457200" indent="-457200">
              <a:buFont typeface="+mj-lt"/>
              <a:buAutoNum type="arabicPeriod" startAt="3"/>
            </a:pPr>
            <a:endParaRPr lang="tr-TR" dirty="0"/>
          </a:p>
          <a:p>
            <a:pPr marL="457200" indent="-457200">
              <a:buFont typeface="+mj-lt"/>
              <a:buAutoNum type="arabicPeriod" startAt="3"/>
            </a:pPr>
            <a:r>
              <a:rPr lang="tr-TR" dirty="0"/>
              <a:t>Sanal makine yazılımlarınızı güncelleyin: Sanal makine yazılımları, Spectre saldırısına karşı ek koruma mekanizmaları içerebilir. Bu nedenle, kullandığınız sanal makine yazılımlarınızı düzenli olarak güncelleyin.</a:t>
            </a:r>
          </a:p>
          <a:p>
            <a:pPr marL="0" indent="0">
              <a:buNone/>
            </a:pPr>
            <a:endParaRPr lang="tr-TR" dirty="0"/>
          </a:p>
        </p:txBody>
      </p:sp>
    </p:spTree>
    <p:extLst>
      <p:ext uri="{BB962C8B-B14F-4D97-AF65-F5344CB8AC3E}">
        <p14:creationId xmlns:p14="http://schemas.microsoft.com/office/powerpoint/2010/main" val="133161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2"/>
          <p:cNvSpPr txBox="1">
            <a:spLocks/>
          </p:cNvSpPr>
          <p:nvPr/>
        </p:nvSpPr>
        <p:spPr>
          <a:xfrm>
            <a:off x="972130" y="1559403"/>
            <a:ext cx="10342416" cy="4120959"/>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457200">
              <a:buFont typeface="+mj-lt"/>
              <a:buAutoNum type="arabicPeriod" startAt="5"/>
            </a:pPr>
            <a:r>
              <a:rPr lang="tr-TR" dirty="0"/>
              <a:t>Kendi uygulamalarınızda Spectre saldırısını önleyici önlemler alın: Spectre saldırısına karşı önlemler almak, sadece işletim sistemi ve tarayıcılarınız için değil, kendi uygulamalarınız için de önemlidir. Bu nedenle, yazdığınız uygulamalarda Spectre saldırısını önleyici yöntemleri uygulayın.</a:t>
            </a:r>
          </a:p>
          <a:p>
            <a:pPr marL="457200" indent="-457200">
              <a:buFont typeface="+mj-lt"/>
              <a:buAutoNum type="arabicPeriod" startAt="5"/>
            </a:pPr>
            <a:endParaRPr lang="tr-TR" dirty="0"/>
          </a:p>
          <a:p>
            <a:pPr marL="457200" indent="-457200">
              <a:buFont typeface="+mj-lt"/>
              <a:buAutoNum type="arabicPeriod" startAt="5"/>
            </a:pPr>
            <a:r>
              <a:rPr lang="tr-TR" dirty="0"/>
              <a:t>Özellikle hassas verileri koruyun: Bazı sistemlerde, Spectre saldırısı hassas verilerinizi hedef alabilir. Bu nedenle, hassas verilerinizin bulunduğu sistemleri özel olarak koruyun ve bu sistemlerde ekstra güvenlik önlemleri alın.</a:t>
            </a:r>
          </a:p>
          <a:p>
            <a:pPr marL="0" indent="0">
              <a:buNone/>
            </a:pPr>
            <a:endParaRPr lang="tr-TR" dirty="0"/>
          </a:p>
        </p:txBody>
      </p:sp>
    </p:spTree>
    <p:extLst>
      <p:ext uri="{BB962C8B-B14F-4D97-AF65-F5344CB8AC3E}">
        <p14:creationId xmlns:p14="http://schemas.microsoft.com/office/powerpoint/2010/main" val="112076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2"/>
          <p:cNvSpPr txBox="1">
            <a:spLocks/>
          </p:cNvSpPr>
          <p:nvPr/>
        </p:nvSpPr>
        <p:spPr>
          <a:xfrm>
            <a:off x="953657" y="2741658"/>
            <a:ext cx="10342416" cy="1386997"/>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tr-TR" dirty="0"/>
              <a:t>Bu önlemler Spectre saldırısından tamamen korunmanızı garanti etmez, ancak riski önemli ölçüde azaltabilir. Ayrıca, işlemci üreticileri de Spectre saldırısı gibi güvenlik açıklarını engelleyecek yeni teknolojiler üzerinde çalışmaktadırlar.</a:t>
            </a:r>
          </a:p>
        </p:txBody>
      </p:sp>
    </p:spTree>
    <p:extLst>
      <p:ext uri="{BB962C8B-B14F-4D97-AF65-F5344CB8AC3E}">
        <p14:creationId xmlns:p14="http://schemas.microsoft.com/office/powerpoint/2010/main" val="388546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0" name="Picture 2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3" name="Picture 3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5" name="Straight Connector 3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0" name="Picture 3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Başlık 1">
            <a:extLst>
              <a:ext uri="{FF2B5EF4-FFF2-40B4-BE49-F238E27FC236}">
                <a16:creationId xmlns:a16="http://schemas.microsoft.com/office/drawing/2014/main" id="{77B16E1D-52AB-4B74-9D70-30E3D94A72C4}"/>
              </a:ext>
            </a:extLst>
          </p:cNvPr>
          <p:cNvSpPr>
            <a:spLocks noGrp="1"/>
          </p:cNvSpPr>
          <p:nvPr>
            <p:ph type="title"/>
          </p:nvPr>
        </p:nvSpPr>
        <p:spPr>
          <a:xfrm>
            <a:off x="1338332" y="1735669"/>
            <a:ext cx="4094017" cy="2823880"/>
          </a:xfrm>
        </p:spPr>
        <p:txBody>
          <a:bodyPr vert="horz" lIns="91440" tIns="45720" rIns="91440" bIns="45720" rtlCol="0" anchor="b">
            <a:normAutofit/>
          </a:bodyPr>
          <a:lstStyle/>
          <a:p>
            <a:pPr>
              <a:lnSpc>
                <a:spcPct val="150000"/>
              </a:lnSpc>
            </a:pPr>
            <a:r>
              <a:rPr lang="en-US" sz="5400" b="1" dirty="0" err="1">
                <a:solidFill>
                  <a:srgbClr val="262626"/>
                </a:solidFill>
              </a:rPr>
              <a:t>Markaların</a:t>
            </a:r>
            <a:r>
              <a:rPr lang="en-US" sz="5400" b="1" dirty="0">
                <a:solidFill>
                  <a:srgbClr val="262626"/>
                </a:solidFill>
              </a:rPr>
              <a:t> </a:t>
            </a:r>
            <a:r>
              <a:rPr lang="en-US" sz="5400" b="1" dirty="0" err="1">
                <a:solidFill>
                  <a:srgbClr val="262626"/>
                </a:solidFill>
              </a:rPr>
              <a:t>Açıklamaları</a:t>
            </a:r>
            <a:endParaRPr lang="en-US" sz="5400" b="1" dirty="0">
              <a:solidFill>
                <a:srgbClr val="262626"/>
              </a:solidFill>
            </a:endParaRPr>
          </a:p>
        </p:txBody>
      </p:sp>
      <p:pic>
        <p:nvPicPr>
          <p:cNvPr id="9" name="İçerik Yer Tutucusu 8">
            <a:extLst>
              <a:ext uri="{FF2B5EF4-FFF2-40B4-BE49-F238E27FC236}">
                <a16:creationId xmlns:a16="http://schemas.microsoft.com/office/drawing/2014/main" id="{68D6AD9F-B46D-A5A9-D07C-5F820211B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4879" y="1007065"/>
            <a:ext cx="4257549"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293014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Markaların Açıklamaları</a:t>
            </a:r>
          </a:p>
        </p:txBody>
      </p:sp>
      <p:sp>
        <p:nvSpPr>
          <p:cNvPr id="3" name="İçerik Yer Tutucusu 2"/>
          <p:cNvSpPr>
            <a:spLocks noGrp="1"/>
          </p:cNvSpPr>
          <p:nvPr>
            <p:ph idx="1"/>
          </p:nvPr>
        </p:nvSpPr>
        <p:spPr>
          <a:xfrm>
            <a:off x="1295402" y="3083404"/>
            <a:ext cx="9601196" cy="1701033"/>
          </a:xfrm>
        </p:spPr>
        <p:txBody>
          <a:bodyPr>
            <a:normAutofit/>
          </a:bodyPr>
          <a:lstStyle/>
          <a:p>
            <a:r>
              <a:rPr lang="tr-TR" dirty="0"/>
              <a:t>2018 itibarıyla hemen hemen her bilgisayar sistemi, masaüstü bilgisayarlar, dizüstü bilgisayarlar ve mobil cihazlar dahil olmak üzere, Spectre'den etkilenmektedir. Spectre'nin spesifik olarak Intel, AMD, ARM tabanlı ve IBM işlemciler üzerinde çalıştığı görülmüştür. </a:t>
            </a:r>
          </a:p>
        </p:txBody>
      </p:sp>
    </p:spTree>
    <p:extLst>
      <p:ext uri="{BB962C8B-B14F-4D97-AF65-F5344CB8AC3E}">
        <p14:creationId xmlns:p14="http://schemas.microsoft.com/office/powerpoint/2010/main" val="200398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2">
            <a:extLst>
              <a:ext uri="{FF2B5EF4-FFF2-40B4-BE49-F238E27FC236}">
                <a16:creationId xmlns:a16="http://schemas.microsoft.com/office/drawing/2014/main" id="{E8BACFBD-EA59-49EE-CC0B-8124259070B6}"/>
              </a:ext>
            </a:extLst>
          </p:cNvPr>
          <p:cNvSpPr txBox="1">
            <a:spLocks/>
          </p:cNvSpPr>
          <p:nvPr/>
        </p:nvSpPr>
        <p:spPr>
          <a:xfrm>
            <a:off x="1182379" y="2976074"/>
            <a:ext cx="9601196" cy="1913469"/>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tr-TR" dirty="0"/>
              <a:t>AMD, işlemcilerinin Spectre-V1'e karşı savunmasızlığını kabul etti ancak mimarisindeki farklılıklardan dolayı “sıfıra yakın istismar barındırma riski ” iddiasıyla işlemcileri üzerinde Spectre-V2'ye yönelik güvenlik açıklığının henüz bulunmadığını belirtti.</a:t>
            </a:r>
          </a:p>
        </p:txBody>
      </p:sp>
      <p:pic>
        <p:nvPicPr>
          <p:cNvPr id="5" name="Resim 4" descr="metin, saat içeren bir resim&#10;&#10;Açıklama otomatik olarak oluşturuldu">
            <a:extLst>
              <a:ext uri="{FF2B5EF4-FFF2-40B4-BE49-F238E27FC236}">
                <a16:creationId xmlns:a16="http://schemas.microsoft.com/office/drawing/2014/main" id="{D0375151-B993-7A41-E63A-17573DFFA0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6259" y="583376"/>
            <a:ext cx="3953435" cy="2747639"/>
          </a:xfrm>
          <a:prstGeom prst="rect">
            <a:avLst/>
          </a:prstGeom>
        </p:spPr>
      </p:pic>
    </p:spTree>
    <p:extLst>
      <p:ext uri="{BB962C8B-B14F-4D97-AF65-F5344CB8AC3E}">
        <p14:creationId xmlns:p14="http://schemas.microsoft.com/office/powerpoint/2010/main" val="122166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2">
            <a:extLst>
              <a:ext uri="{FF2B5EF4-FFF2-40B4-BE49-F238E27FC236}">
                <a16:creationId xmlns:a16="http://schemas.microsoft.com/office/drawing/2014/main" id="{3C308F50-3D79-4CFF-D192-CD84B7A508A1}"/>
              </a:ext>
            </a:extLst>
          </p:cNvPr>
          <p:cNvSpPr txBox="1">
            <a:spLocks/>
          </p:cNvSpPr>
          <p:nvPr/>
        </p:nvSpPr>
        <p:spPr>
          <a:xfrm>
            <a:off x="1295401" y="3095466"/>
            <a:ext cx="9601196" cy="1717963"/>
          </a:xfrm>
          <a:prstGeom prst="rect">
            <a:avLst/>
          </a:prstGeom>
          <a:noFill/>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tr-TR" dirty="0"/>
              <a:t> Mart 2018'de Intel, Spectre-V1 için değil, yalnızca Meltdown-V3 ve Spectre-V2 için donanım düzeltmeleri geliştirdiğini açıkladı. Güvenlik açıkları, süreci ve ayrıcalık düzeyini ayırmayı geliştiren yeni bir bölümleme sistemi tarafından azaltıldı.</a:t>
            </a:r>
          </a:p>
        </p:txBody>
      </p:sp>
      <p:pic>
        <p:nvPicPr>
          <p:cNvPr id="9" name="Resim 8">
            <a:extLst>
              <a:ext uri="{FF2B5EF4-FFF2-40B4-BE49-F238E27FC236}">
                <a16:creationId xmlns:a16="http://schemas.microsoft.com/office/drawing/2014/main" id="{D825D4B7-2530-180D-236B-A9E925D6B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903" y="1330046"/>
            <a:ext cx="3368193" cy="1328857"/>
          </a:xfrm>
          <a:prstGeom prst="rect">
            <a:avLst/>
          </a:prstGeom>
        </p:spPr>
      </p:pic>
    </p:spTree>
    <p:extLst>
      <p:ext uri="{BB962C8B-B14F-4D97-AF65-F5344CB8AC3E}">
        <p14:creationId xmlns:p14="http://schemas.microsoft.com/office/powerpoint/2010/main" val="203389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2">
            <a:extLst>
              <a:ext uri="{FF2B5EF4-FFF2-40B4-BE49-F238E27FC236}">
                <a16:creationId xmlns:a16="http://schemas.microsoft.com/office/drawing/2014/main" id="{15B0C0FF-7DC7-7371-6A33-FB566ACD8DE2}"/>
              </a:ext>
            </a:extLst>
          </p:cNvPr>
          <p:cNvSpPr txBox="1">
            <a:spLocks/>
          </p:cNvSpPr>
          <p:nvPr/>
        </p:nvSpPr>
        <p:spPr>
          <a:xfrm>
            <a:off x="1275056" y="3092901"/>
            <a:ext cx="9839786" cy="902052"/>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tr-TR" dirty="0"/>
              <a:t>ARM, işlemcilerinin çoğunun savunmasız olmadığını belirtti ve </a:t>
            </a:r>
            <a:r>
              <a:rPr lang="tr-TR" dirty="0" err="1"/>
              <a:t>Spectre</a:t>
            </a:r>
            <a:r>
              <a:rPr lang="tr-TR" dirty="0"/>
              <a:t> açığından etkilenen belirli işlemci çekirdeklerinin bir listesini yayınladı.</a:t>
            </a:r>
          </a:p>
        </p:txBody>
      </p:sp>
      <p:sp>
        <p:nvSpPr>
          <p:cNvPr id="4" name="İçerik Yer Tutucusu 2">
            <a:extLst>
              <a:ext uri="{FF2B5EF4-FFF2-40B4-BE49-F238E27FC236}">
                <a16:creationId xmlns:a16="http://schemas.microsoft.com/office/drawing/2014/main" id="{578F2E08-E6C0-31E6-0B8D-7AB7CA4B0837}"/>
              </a:ext>
            </a:extLst>
          </p:cNvPr>
          <p:cNvSpPr txBox="1">
            <a:spLocks/>
          </p:cNvSpPr>
          <p:nvPr/>
        </p:nvSpPr>
        <p:spPr>
          <a:xfrm>
            <a:off x="1179992" y="4128118"/>
            <a:ext cx="9224637" cy="1455935"/>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tr-TR" sz="2800" dirty="0"/>
              <a:t>Cortex-R7, Cortex-R8, Cortex-A8, Cortex-A9, Cortex-A15 Cortex-A17, Cortex-A57, Cortex-A72, Cortex-A73 ve ARM Cortex-A75</a:t>
            </a:r>
          </a:p>
        </p:txBody>
      </p:sp>
      <p:pic>
        <p:nvPicPr>
          <p:cNvPr id="6" name="Resim 5" descr="metin, saat içeren bir resim&#10;&#10;Açıklama otomatik olarak oluşturuldu">
            <a:extLst>
              <a:ext uri="{FF2B5EF4-FFF2-40B4-BE49-F238E27FC236}">
                <a16:creationId xmlns:a16="http://schemas.microsoft.com/office/drawing/2014/main" id="{61166470-E449-11D8-FD92-ABEB3B07C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327" y="1558139"/>
            <a:ext cx="3439965" cy="1063262"/>
          </a:xfrm>
          <a:prstGeom prst="rect">
            <a:avLst/>
          </a:prstGeom>
        </p:spPr>
      </p:pic>
    </p:spTree>
    <p:extLst>
      <p:ext uri="{BB962C8B-B14F-4D97-AF65-F5344CB8AC3E}">
        <p14:creationId xmlns:p14="http://schemas.microsoft.com/office/powerpoint/2010/main" val="421347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2">
            <a:extLst>
              <a:ext uri="{FF2B5EF4-FFF2-40B4-BE49-F238E27FC236}">
                <a16:creationId xmlns:a16="http://schemas.microsoft.com/office/drawing/2014/main" id="{B3279854-130D-E72C-2B85-1A684336F348}"/>
              </a:ext>
            </a:extLst>
          </p:cNvPr>
          <p:cNvSpPr txBox="1">
            <a:spLocks/>
          </p:cNvSpPr>
          <p:nvPr/>
        </p:nvSpPr>
        <p:spPr>
          <a:xfrm>
            <a:off x="1074199" y="3170246"/>
            <a:ext cx="9898602" cy="116378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tr-TR" dirty="0"/>
              <a:t>Google, Android işletim sistemine sahip olan ve son güncellemeyi almış Nexus ve </a:t>
            </a:r>
            <a:r>
              <a:rPr lang="tr-TR" dirty="0" err="1"/>
              <a:t>Pixel</a:t>
            </a:r>
            <a:r>
              <a:rPr lang="tr-TR" dirty="0"/>
              <a:t> cihazlarının korunduğunu belirtmiştir.</a:t>
            </a:r>
          </a:p>
        </p:txBody>
      </p:sp>
      <p:pic>
        <p:nvPicPr>
          <p:cNvPr id="5" name="Resim 4" descr="logo içeren bir resim&#10;&#10;Açıklama otomatik olarak oluşturuldu">
            <a:extLst>
              <a:ext uri="{FF2B5EF4-FFF2-40B4-BE49-F238E27FC236}">
                <a16:creationId xmlns:a16="http://schemas.microsoft.com/office/drawing/2014/main" id="{1B2D727B-6558-826F-F77C-D837DB6E14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4031" y="1133146"/>
            <a:ext cx="3783938" cy="1891969"/>
          </a:xfrm>
          <a:prstGeom prst="rect">
            <a:avLst/>
          </a:prstGeom>
        </p:spPr>
      </p:pic>
    </p:spTree>
    <p:extLst>
      <p:ext uri="{BB962C8B-B14F-4D97-AF65-F5344CB8AC3E}">
        <p14:creationId xmlns:p14="http://schemas.microsoft.com/office/powerpoint/2010/main" val="195162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CFD022D-B7F3-BF6B-2720-D7A1E561326F}"/>
              </a:ext>
            </a:extLst>
          </p:cNvPr>
          <p:cNvSpPr txBox="1"/>
          <p:nvPr/>
        </p:nvSpPr>
        <p:spPr>
          <a:xfrm>
            <a:off x="1562100" y="2459504"/>
            <a:ext cx="10007600" cy="1938992"/>
          </a:xfrm>
          <a:prstGeom prst="rect">
            <a:avLst/>
          </a:prstGeom>
          <a:noFill/>
        </p:spPr>
        <p:txBody>
          <a:bodyPr wrap="square" rtlCol="0">
            <a:spAutoFit/>
          </a:bodyPr>
          <a:lstStyle/>
          <a:p>
            <a:pPr marL="342900" indent="-342900">
              <a:buFont typeface="Wingdings" panose="05000000000000000000" pitchFamily="2" charset="2"/>
              <a:buChar char="Ø"/>
            </a:pPr>
            <a:r>
              <a:rPr lang="tr-TR" sz="2400" dirty="0"/>
              <a:t> </a:t>
            </a:r>
            <a:r>
              <a:rPr lang="tr-TR" sz="2400" dirty="0">
                <a:latin typeface="Calibri" panose="020F0502020204030204" pitchFamily="34" charset="0"/>
                <a:ea typeface="Calibri" panose="020F0502020204030204" pitchFamily="34" charset="0"/>
                <a:cs typeface="Calibri" panose="020F0502020204030204" pitchFamily="34" charset="0"/>
              </a:rPr>
              <a:t>Ön bellek teknolojisi (</a:t>
            </a:r>
            <a:r>
              <a:rPr lang="tr-TR" sz="2400" dirty="0" err="1">
                <a:latin typeface="Calibri" panose="020F0502020204030204" pitchFamily="34" charset="0"/>
                <a:ea typeface="Calibri" panose="020F0502020204030204" pitchFamily="34" charset="0"/>
                <a:cs typeface="Calibri" panose="020F0502020204030204" pitchFamily="34" charset="0"/>
              </a:rPr>
              <a:t>Cache</a:t>
            </a:r>
            <a:r>
              <a:rPr lang="tr-TR" sz="2400" dirty="0">
                <a:latin typeface="Calibri" panose="020F0502020204030204" pitchFamily="34" charset="0"/>
                <a:ea typeface="Calibri" panose="020F0502020204030204" pitchFamily="34" charset="0"/>
                <a:cs typeface="Calibri" panose="020F0502020204030204" pitchFamily="34" charset="0"/>
              </a:rPr>
              <a:t>) </a:t>
            </a:r>
          </a:p>
          <a:p>
            <a:endParaRPr lang="tr-TR"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tr-TR" sz="2400" dirty="0">
                <a:latin typeface="Calibri" panose="020F0502020204030204" pitchFamily="34" charset="0"/>
                <a:ea typeface="Calibri" panose="020F0502020204030204" pitchFamily="34" charset="0"/>
                <a:cs typeface="Calibri" panose="020F0502020204030204" pitchFamily="34" charset="0"/>
              </a:rPr>
              <a:t> Yan kanal atakları (Side </a:t>
            </a:r>
            <a:r>
              <a:rPr lang="tr-TR" sz="2400" dirty="0" err="1">
                <a:latin typeface="Calibri" panose="020F0502020204030204" pitchFamily="34" charset="0"/>
                <a:ea typeface="Calibri" panose="020F0502020204030204" pitchFamily="34" charset="0"/>
                <a:cs typeface="Calibri" panose="020F0502020204030204" pitchFamily="34" charset="0"/>
              </a:rPr>
              <a:t>channel</a:t>
            </a:r>
            <a:r>
              <a:rPr lang="tr-TR" sz="2400" dirty="0">
                <a:latin typeface="Calibri" panose="020F0502020204030204" pitchFamily="34" charset="0"/>
                <a:ea typeface="Calibri" panose="020F0502020204030204" pitchFamily="34" charset="0"/>
                <a:cs typeface="Calibri" panose="020F0502020204030204" pitchFamily="34" charset="0"/>
              </a:rPr>
              <a:t> </a:t>
            </a:r>
            <a:r>
              <a:rPr lang="tr-TR" sz="2400" dirty="0" err="1">
                <a:latin typeface="Calibri" panose="020F0502020204030204" pitchFamily="34" charset="0"/>
                <a:ea typeface="Calibri" panose="020F0502020204030204" pitchFamily="34" charset="0"/>
                <a:cs typeface="Calibri" panose="020F0502020204030204" pitchFamily="34" charset="0"/>
              </a:rPr>
              <a:t>attack</a:t>
            </a:r>
            <a:r>
              <a:rPr lang="tr-TR" sz="2400" dirty="0">
                <a:latin typeface="Calibri" panose="020F0502020204030204" pitchFamily="34" charset="0"/>
                <a:ea typeface="Calibri" panose="020F0502020204030204" pitchFamily="34" charset="0"/>
                <a:cs typeface="Calibri" panose="020F0502020204030204" pitchFamily="34" charset="0"/>
              </a:rPr>
              <a:t>)</a:t>
            </a:r>
          </a:p>
          <a:p>
            <a:endParaRPr lang="tr-TR"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tr-TR" sz="2400" dirty="0">
                <a:latin typeface="Calibri" panose="020F0502020204030204" pitchFamily="34" charset="0"/>
                <a:ea typeface="Calibri" panose="020F0502020204030204" pitchFamily="34" charset="0"/>
                <a:cs typeface="Calibri" panose="020F0502020204030204" pitchFamily="34" charset="0"/>
              </a:rPr>
              <a:t> Modern işlemci ve spekülatif yürütme (</a:t>
            </a:r>
            <a:r>
              <a:rPr lang="tr-TR" sz="2400" dirty="0" err="1">
                <a:latin typeface="Calibri" panose="020F0502020204030204" pitchFamily="34" charset="0"/>
                <a:ea typeface="Calibri" panose="020F0502020204030204" pitchFamily="34" charset="0"/>
                <a:cs typeface="Calibri" panose="020F0502020204030204" pitchFamily="34" charset="0"/>
              </a:rPr>
              <a:t>Speculative</a:t>
            </a:r>
            <a:r>
              <a:rPr lang="tr-TR" sz="2400" dirty="0">
                <a:latin typeface="Calibri" panose="020F0502020204030204" pitchFamily="34" charset="0"/>
                <a:ea typeface="Calibri" panose="020F0502020204030204" pitchFamily="34" charset="0"/>
                <a:cs typeface="Calibri" panose="020F0502020204030204" pitchFamily="34" charset="0"/>
              </a:rPr>
              <a:t> </a:t>
            </a:r>
            <a:r>
              <a:rPr lang="tr-TR" sz="2400" dirty="0" err="1">
                <a:latin typeface="Calibri" panose="020F0502020204030204" pitchFamily="34" charset="0"/>
                <a:ea typeface="Calibri" panose="020F0502020204030204" pitchFamily="34" charset="0"/>
                <a:cs typeface="Calibri" panose="020F0502020204030204" pitchFamily="34" charset="0"/>
              </a:rPr>
              <a:t>execution</a:t>
            </a:r>
            <a:r>
              <a:rPr lang="tr-TR" sz="2400" dirty="0">
                <a:latin typeface="Calibri" panose="020F0502020204030204" pitchFamily="34" charset="0"/>
                <a:ea typeface="Calibri" panose="020F0502020204030204" pitchFamily="34" charset="0"/>
                <a:cs typeface="Calibri" panose="020F0502020204030204" pitchFamily="34" charset="0"/>
              </a:rPr>
              <a:t>)</a:t>
            </a:r>
            <a:r>
              <a:rPr lang="tr-TR"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13760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9" name="Picture 2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2" name="Picture 3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4" name="Straight Connector 3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9" name="Picture 38">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Unvan 1">
            <a:extLst>
              <a:ext uri="{FF2B5EF4-FFF2-40B4-BE49-F238E27FC236}">
                <a16:creationId xmlns:a16="http://schemas.microsoft.com/office/drawing/2014/main" id="{C57B01E3-BD5D-BCDD-C378-F95D415F7B34}"/>
              </a:ext>
            </a:extLst>
          </p:cNvPr>
          <p:cNvSpPr txBox="1">
            <a:spLocks/>
          </p:cNvSpPr>
          <p:nvPr/>
        </p:nvSpPr>
        <p:spPr>
          <a:xfrm>
            <a:off x="978669" y="1030042"/>
            <a:ext cx="4094017" cy="4346290"/>
          </a:xfrm>
          <a:prstGeom prst="rect">
            <a:avLst/>
          </a:prstGeom>
        </p:spPr>
        <p:txBody>
          <a:bodyPr vert="horz" lIns="91440" tIns="45720" rIns="91440" bIns="45720" rtlCol="0" anchor="b">
            <a:normAutofit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spcAft>
                <a:spcPts val="600"/>
              </a:spcAft>
            </a:pPr>
            <a:r>
              <a:rPr lang="en-US" sz="4800" b="1" dirty="0" err="1">
                <a:solidFill>
                  <a:srgbClr val="262626"/>
                </a:solidFill>
              </a:rPr>
              <a:t>Spectre</a:t>
            </a:r>
            <a:r>
              <a:rPr lang="en-US" sz="4800" b="1" dirty="0">
                <a:solidFill>
                  <a:srgbClr val="262626"/>
                </a:solidFill>
              </a:rPr>
              <a:t> </a:t>
            </a:r>
            <a:r>
              <a:rPr lang="en-US" sz="4800" b="1" dirty="0" err="1">
                <a:solidFill>
                  <a:srgbClr val="262626"/>
                </a:solidFill>
              </a:rPr>
              <a:t>ve</a:t>
            </a:r>
            <a:r>
              <a:rPr lang="en-US" sz="4800" b="1" dirty="0">
                <a:solidFill>
                  <a:srgbClr val="262626"/>
                </a:solidFill>
              </a:rPr>
              <a:t> Meltdown </a:t>
            </a:r>
            <a:r>
              <a:rPr lang="en-US" sz="4800" b="1" dirty="0" err="1">
                <a:solidFill>
                  <a:srgbClr val="262626"/>
                </a:solidFill>
              </a:rPr>
              <a:t>Arasındaki</a:t>
            </a:r>
            <a:r>
              <a:rPr lang="en-US" sz="4800" b="1" dirty="0">
                <a:solidFill>
                  <a:srgbClr val="262626"/>
                </a:solidFill>
              </a:rPr>
              <a:t> Fark</a:t>
            </a:r>
          </a:p>
        </p:txBody>
      </p:sp>
      <p:pic>
        <p:nvPicPr>
          <p:cNvPr id="6" name="Resim 5" descr="metin, yazı tahtası içeren bir resim&#10;&#10;Açıklama otomatik olarak oluşturuldu">
            <a:extLst>
              <a:ext uri="{FF2B5EF4-FFF2-40B4-BE49-F238E27FC236}">
                <a16:creationId xmlns:a16="http://schemas.microsoft.com/office/drawing/2014/main" id="{A8BC5A06-C462-CFAF-FA94-0B7AC7E990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8668" y="1788159"/>
            <a:ext cx="5469466" cy="3281679"/>
          </a:xfrm>
          <a:prstGeom prst="rect">
            <a:avLst/>
          </a:prstGeom>
          <a:ln w="57150" cmpd="thickThin">
            <a:solidFill>
              <a:srgbClr val="7F7F7F"/>
            </a:solidFill>
            <a:miter lim="800000"/>
          </a:ln>
        </p:spPr>
      </p:pic>
      <p:sp>
        <p:nvSpPr>
          <p:cNvPr id="7" name="Metin kutusu 6">
            <a:extLst>
              <a:ext uri="{FF2B5EF4-FFF2-40B4-BE49-F238E27FC236}">
                <a16:creationId xmlns:a16="http://schemas.microsoft.com/office/drawing/2014/main" id="{3E15172F-8DDD-68FC-8D29-C6A24F7C1A32}"/>
              </a:ext>
            </a:extLst>
          </p:cNvPr>
          <p:cNvSpPr txBox="1"/>
          <p:nvPr/>
        </p:nvSpPr>
        <p:spPr>
          <a:xfrm>
            <a:off x="6349879" y="2270425"/>
            <a:ext cx="3158187" cy="830997"/>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tr-TR" sz="4800" b="1" dirty="0"/>
              <a:t>SPECTRE</a:t>
            </a:r>
          </a:p>
        </p:txBody>
      </p:sp>
      <p:sp>
        <p:nvSpPr>
          <p:cNvPr id="14" name="Metin kutusu 13">
            <a:extLst>
              <a:ext uri="{FF2B5EF4-FFF2-40B4-BE49-F238E27FC236}">
                <a16:creationId xmlns:a16="http://schemas.microsoft.com/office/drawing/2014/main" id="{942FB0F9-73C3-DBFC-14D7-064A5C65B7C7}"/>
              </a:ext>
            </a:extLst>
          </p:cNvPr>
          <p:cNvSpPr txBox="1"/>
          <p:nvPr/>
        </p:nvSpPr>
        <p:spPr>
          <a:xfrm>
            <a:off x="6422349" y="3541931"/>
            <a:ext cx="3677920" cy="754053"/>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tr-TR" sz="4300" b="1" dirty="0"/>
              <a:t>MELTDOWN</a:t>
            </a:r>
          </a:p>
        </p:txBody>
      </p:sp>
      <p:sp>
        <p:nvSpPr>
          <p:cNvPr id="16" name="Metin kutusu 15">
            <a:extLst>
              <a:ext uri="{FF2B5EF4-FFF2-40B4-BE49-F238E27FC236}">
                <a16:creationId xmlns:a16="http://schemas.microsoft.com/office/drawing/2014/main" id="{58419BE9-8719-47BC-D176-B24CD7EF606B}"/>
              </a:ext>
            </a:extLst>
          </p:cNvPr>
          <p:cNvSpPr txBox="1"/>
          <p:nvPr/>
        </p:nvSpPr>
        <p:spPr>
          <a:xfrm rot="5400000">
            <a:off x="4919633" y="4331816"/>
            <a:ext cx="1243865" cy="157923"/>
          </a:xfrm>
          <a:prstGeom prst="rect">
            <a:avLst/>
          </a:prstGeom>
        </p:spPr>
        <p:style>
          <a:lnRef idx="0">
            <a:scrgbClr r="0" g="0" b="0"/>
          </a:lnRef>
          <a:fillRef idx="1001">
            <a:schemeClr val="lt1"/>
          </a:fillRef>
          <a:effectRef idx="0">
            <a:scrgbClr r="0" g="0" b="0"/>
          </a:effectRef>
          <a:fontRef idx="major"/>
        </p:style>
        <p:txBody>
          <a:bodyPr wrap="square" rtlCol="0">
            <a:spAutoFit/>
          </a:bodyPr>
          <a:lstStyle/>
          <a:p>
            <a:endParaRPr lang="tr-TR" sz="4800" b="1" dirty="0"/>
          </a:p>
        </p:txBody>
      </p:sp>
    </p:spTree>
    <p:extLst>
      <p:ext uri="{BB962C8B-B14F-4D97-AF65-F5344CB8AC3E}">
        <p14:creationId xmlns:p14="http://schemas.microsoft.com/office/powerpoint/2010/main" val="231562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Spectre ve Meltdown Arasındaki Fark</a:t>
            </a:r>
          </a:p>
        </p:txBody>
      </p:sp>
      <p:sp>
        <p:nvSpPr>
          <p:cNvPr id="3" name="İçerik Yer Tutucusu 2"/>
          <p:cNvSpPr>
            <a:spLocks noGrp="1"/>
          </p:cNvSpPr>
          <p:nvPr>
            <p:ph idx="1"/>
          </p:nvPr>
        </p:nvSpPr>
        <p:spPr>
          <a:xfrm>
            <a:off x="1295402" y="3266984"/>
            <a:ext cx="9601196" cy="1589101"/>
          </a:xfrm>
        </p:spPr>
        <p:txBody>
          <a:bodyPr>
            <a:normAutofit/>
          </a:bodyPr>
          <a:lstStyle/>
          <a:p>
            <a:r>
              <a:rPr lang="tr-TR" dirty="0"/>
              <a:t> Spectre ve Meltdown arasındaki temel fark, Spectre'nin bir işlemi kendi verilerini açığa çıkarmak için kullanmasıdır. Öte yandan, Meltdown, sürecin normalde erişemediği bir süreç adres alanında ayrıcalıklı belleği okumak için kullanılabilir.</a:t>
            </a:r>
          </a:p>
        </p:txBody>
      </p:sp>
    </p:spTree>
    <p:extLst>
      <p:ext uri="{BB962C8B-B14F-4D97-AF65-F5344CB8AC3E}">
        <p14:creationId xmlns:p14="http://schemas.microsoft.com/office/powerpoint/2010/main" val="231875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Spectre ve Meltdown Arasındaki Fark</a:t>
            </a:r>
          </a:p>
        </p:txBody>
      </p:sp>
      <p:sp>
        <p:nvSpPr>
          <p:cNvPr id="3" name="İçerik Yer Tutucusu 2"/>
          <p:cNvSpPr>
            <a:spLocks noGrp="1"/>
          </p:cNvSpPr>
          <p:nvPr>
            <p:ph idx="1"/>
          </p:nvPr>
        </p:nvSpPr>
        <p:spPr>
          <a:xfrm>
            <a:off x="1295402" y="3284740"/>
            <a:ext cx="9601196" cy="1695633"/>
          </a:xfrm>
        </p:spPr>
        <p:txBody>
          <a:bodyPr>
            <a:normAutofit/>
          </a:bodyPr>
          <a:lstStyle/>
          <a:p>
            <a:r>
              <a:rPr lang="tr-TR" dirty="0"/>
              <a:t>Özetle, Meltdown ve </a:t>
            </a:r>
            <a:r>
              <a:rPr lang="tr-TR" dirty="0" err="1"/>
              <a:t>Spectre</a:t>
            </a:r>
            <a:r>
              <a:rPr lang="tr-TR" dirty="0"/>
              <a:t>, modern işlemcilerdeki farklı güvenlik açıklarından kaynaklanan iki farklı zayıflıktır. Meltdown, bellek yönetimindeki hatalardan kaynaklanırken, </a:t>
            </a:r>
            <a:r>
              <a:rPr lang="tr-TR" dirty="0" err="1"/>
              <a:t>Spectre</a:t>
            </a:r>
            <a:r>
              <a:rPr lang="tr-TR" dirty="0"/>
              <a:t> işlemcilerin hızlandırıcı özellikleri ve önbellek kullanımından kaynaklanır.</a:t>
            </a:r>
          </a:p>
        </p:txBody>
      </p:sp>
    </p:spTree>
    <p:extLst>
      <p:ext uri="{BB962C8B-B14F-4D97-AF65-F5344CB8AC3E}">
        <p14:creationId xmlns:p14="http://schemas.microsoft.com/office/powerpoint/2010/main" val="330431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Kaynakça</a:t>
            </a:r>
          </a:p>
        </p:txBody>
      </p:sp>
      <p:sp>
        <p:nvSpPr>
          <p:cNvPr id="3" name="İçerik Yer Tutucusu 2"/>
          <p:cNvSpPr>
            <a:spLocks noGrp="1"/>
          </p:cNvSpPr>
          <p:nvPr>
            <p:ph idx="1"/>
          </p:nvPr>
        </p:nvSpPr>
        <p:spPr>
          <a:xfrm>
            <a:off x="1043709" y="2556932"/>
            <a:ext cx="10307782" cy="3318936"/>
          </a:xfrm>
        </p:spPr>
        <p:txBody>
          <a:bodyPr>
            <a:normAutofit fontScale="92500" lnSpcReduction="10000"/>
          </a:bodyPr>
          <a:lstStyle/>
          <a:p>
            <a:r>
              <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tr-TR" sz="180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Spectre</a:t>
            </a:r>
            <a:r>
              <a:rPr lang="tr-TR" sz="180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(güvenlik açığı)". Wikipedia. 2021-08-18. Erişim tarihi: 2023-04-01, </a:t>
            </a:r>
            <a:r>
              <a:rPr lang="tr-TR" sz="1800" b="1" dirty="0">
                <a:latin typeface="Calibri" panose="020F0502020204030204" pitchFamily="34" charset="0"/>
                <a:ea typeface="Calibri" panose="020F0502020204030204" pitchFamily="34" charset="0"/>
                <a:cs typeface="Calibri" panose="020F0502020204030204" pitchFamily="34" charset="0"/>
              </a:rPr>
              <a:t>https://tr.wikipedia.org/wiki/Spectre_(güvenlik_açığı)</a:t>
            </a:r>
            <a:r>
              <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p>
          <a:p>
            <a:r>
              <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"Yan kanal saldırısı". Wikipedia. 2022-03-28. Erişim tarihi: 2023-04-01, </a:t>
            </a:r>
            <a:r>
              <a:rPr lang="tr-TR" sz="1800" b="1" dirty="0">
                <a:latin typeface="Calibri" panose="020F0502020204030204" pitchFamily="34" charset="0"/>
                <a:ea typeface="Calibri" panose="020F0502020204030204" pitchFamily="34" charset="0"/>
                <a:cs typeface="Calibri" panose="020F0502020204030204" pitchFamily="34" charset="0"/>
              </a:rPr>
              <a:t>https://tr.wikipedia.org/wiki/Yan_kanal_saldırısı</a:t>
            </a:r>
            <a:r>
              <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p>
          <a:p>
            <a:r>
              <a:rPr lang="en-US"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Metz, Cade (2018). "Meltdown and </a:t>
            </a:r>
            <a:r>
              <a:rPr lang="en-US" sz="18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Spectre</a:t>
            </a:r>
            <a:r>
              <a:rPr lang="en-US"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explained". TechRepublic. </a:t>
            </a:r>
            <a:r>
              <a:rPr lang="en-US" sz="18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Erişim</a:t>
            </a:r>
            <a:r>
              <a:rPr lang="en-US"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n-US" sz="18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tarihi</a:t>
            </a:r>
            <a:r>
              <a:rPr lang="en-US"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2023-04-02</a:t>
            </a:r>
            <a:r>
              <a:rPr lang="en-US"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https://www.techrepublic.com/article/spectre-and-meltdown-explained-a-comprehensive-guide-for-professionals</a:t>
            </a:r>
            <a:r>
              <a:rPr lang="tr-TR" sz="1800" b="1" dirty="0">
                <a:latin typeface="Calibri" panose="020F0502020204030204" pitchFamily="34" charset="0"/>
                <a:ea typeface="Calibri" panose="020F0502020204030204" pitchFamily="34" charset="0"/>
                <a:cs typeface="Calibri" panose="020F0502020204030204" pitchFamily="34" charset="0"/>
              </a:rPr>
              <a:t>/</a:t>
            </a:r>
            <a:r>
              <a:rPr lang="en-US"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endPar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r>
              <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Kaya, Erkan (2018). "Modern İşlemcilerdeki Meltdown ve </a:t>
            </a:r>
            <a:r>
              <a:rPr lang="tr-TR" sz="18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Spectre</a:t>
            </a:r>
            <a:r>
              <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Güvenlik Saldırılarının İncelenmesi". Siber Portal. Erişim tarihi: 2023-04-02</a:t>
            </a:r>
            <a:r>
              <a:rPr lang="en-US"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tr-TR" sz="1800" b="1" dirty="0">
                <a:latin typeface="Calibri" panose="020F0502020204030204" pitchFamily="34" charset="0"/>
                <a:ea typeface="Calibri" panose="020F0502020204030204" pitchFamily="34" charset="0"/>
                <a:cs typeface="Calibri" panose="020F0502020204030204" pitchFamily="34" charset="0"/>
              </a:rPr>
              <a:t>https://www.siberportal.org/white-team/securing-information/modern-islemcilerdeki-meltdown-ve-spectre-guvenlik-saldirilarinin-incelenmesi/</a:t>
            </a:r>
            <a:r>
              <a:rPr lang="tr-TR" sz="18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p>
          <a:p>
            <a:r>
              <a:rPr lang="tr-TR" sz="1800" b="1" dirty="0"/>
              <a:t>https://chat.openai.com/chat</a:t>
            </a:r>
          </a:p>
        </p:txBody>
      </p:sp>
    </p:spTree>
    <p:extLst>
      <p:ext uri="{BB962C8B-B14F-4D97-AF65-F5344CB8AC3E}">
        <p14:creationId xmlns:p14="http://schemas.microsoft.com/office/powerpoint/2010/main" val="253929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500" y="1881981"/>
            <a:ext cx="4127500" cy="3847207"/>
          </a:xfrm>
          <a:prstGeom prst="rect">
            <a:avLst/>
          </a:prstGeom>
        </p:spPr>
      </p:pic>
      <p:sp>
        <p:nvSpPr>
          <p:cNvPr id="3" name="Metin kutusu 2"/>
          <p:cNvSpPr txBox="1"/>
          <p:nvPr/>
        </p:nvSpPr>
        <p:spPr>
          <a:xfrm>
            <a:off x="889000" y="1728093"/>
            <a:ext cx="5461000" cy="4154984"/>
          </a:xfrm>
          <a:prstGeom prst="rect">
            <a:avLst/>
          </a:prstGeom>
          <a:noFill/>
        </p:spPr>
        <p:txBody>
          <a:bodyPr wrap="square" rtlCol="0">
            <a:spAutoFit/>
          </a:bodyPr>
          <a:lstStyle/>
          <a:p>
            <a:pPr marL="342900" indent="-342900">
              <a:buFont typeface="Wingdings" panose="05000000000000000000" pitchFamily="2" charset="2"/>
              <a:buChar char="q"/>
            </a:pPr>
            <a:r>
              <a:rPr lang="tr-TR" sz="2000" dirty="0" err="1"/>
              <a:t>Cache</a:t>
            </a:r>
            <a:r>
              <a:rPr lang="tr-TR" sz="2000" dirty="0"/>
              <a:t> (Önbellek) adı verilen bellek bölgeleri ana bellek üzerindeki verinin geçici olarak  daha hızlı erişim için saklandığı özel bölgelerdir.</a:t>
            </a:r>
          </a:p>
          <a:p>
            <a:endParaRPr lang="tr-TR" sz="2000" dirty="0"/>
          </a:p>
          <a:p>
            <a:pPr marL="342900" indent="-342900">
              <a:buFont typeface="Wingdings" panose="05000000000000000000" pitchFamily="2" charset="2"/>
              <a:buChar char="q"/>
            </a:pPr>
            <a:r>
              <a:rPr lang="tr-TR" sz="2000" dirty="0"/>
              <a:t> Modern Intel işlemcileri 3 seviye ön belleğe sahiptir: L1, L2 ve L3.                                          L1 ön belleği en küçük, işlemciye en yakın olmasından dolayı da en hızlı ön bellektir.           L2 orta seviye ön bellek olarak adlandırılır ve L1’den kat ve kat daha büyüktür. L3 ise en büyük ve en yavaş ön bellektir ve işlemci çekirdekleri tarafından paylaşılır.</a:t>
            </a:r>
          </a:p>
          <a:p>
            <a:endParaRPr lang="tr-TR" sz="2400" dirty="0"/>
          </a:p>
        </p:txBody>
      </p:sp>
      <p:sp>
        <p:nvSpPr>
          <p:cNvPr id="4" name="Metin kutusu 3"/>
          <p:cNvSpPr txBox="1"/>
          <p:nvPr/>
        </p:nvSpPr>
        <p:spPr>
          <a:xfrm>
            <a:off x="3858519" y="974923"/>
            <a:ext cx="4102100" cy="584775"/>
          </a:xfrm>
          <a:prstGeom prst="rect">
            <a:avLst/>
          </a:prstGeom>
          <a:noFill/>
        </p:spPr>
        <p:txBody>
          <a:bodyPr wrap="square" rtlCol="0">
            <a:spAutoFit/>
          </a:bodyPr>
          <a:lstStyle/>
          <a:p>
            <a:r>
              <a:rPr lang="tr-TR" sz="3200" b="1" dirty="0">
                <a:solidFill>
                  <a:srgbClr val="002060"/>
                </a:solidFill>
              </a:rPr>
              <a:t>    </a:t>
            </a:r>
            <a:r>
              <a:rPr lang="tr-TR" sz="3200" b="1" u="sng" dirty="0">
                <a:solidFill>
                  <a:srgbClr val="002060"/>
                </a:solidFill>
              </a:rPr>
              <a:t>Ön Bellek (</a:t>
            </a:r>
            <a:r>
              <a:rPr lang="tr-TR" sz="3200" b="1" u="sng" dirty="0" err="1">
                <a:solidFill>
                  <a:srgbClr val="002060"/>
                </a:solidFill>
              </a:rPr>
              <a:t>cache</a:t>
            </a:r>
            <a:r>
              <a:rPr lang="tr-TR" sz="3200" b="1" u="sng" dirty="0">
                <a:solidFill>
                  <a:srgbClr val="002060"/>
                </a:solidFill>
              </a:rPr>
              <a:t>):</a:t>
            </a:r>
          </a:p>
        </p:txBody>
      </p:sp>
    </p:spTree>
    <p:extLst>
      <p:ext uri="{BB962C8B-B14F-4D97-AF65-F5344CB8AC3E}">
        <p14:creationId xmlns:p14="http://schemas.microsoft.com/office/powerpoint/2010/main" val="89470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092200" y="1835335"/>
            <a:ext cx="10007600" cy="3785652"/>
          </a:xfrm>
          <a:prstGeom prst="rect">
            <a:avLst/>
          </a:prstGeom>
          <a:noFill/>
        </p:spPr>
        <p:txBody>
          <a:bodyPr wrap="square" rtlCol="0">
            <a:spAutoFit/>
          </a:bodyPr>
          <a:lstStyle/>
          <a:p>
            <a:endParaRPr lang="tr-TR" sz="2400" dirty="0">
              <a:solidFill>
                <a:srgbClr val="002060"/>
              </a:solidFill>
            </a:endParaRPr>
          </a:p>
          <a:p>
            <a:pPr marL="457200" indent="-457200">
              <a:buFont typeface="Wingdings" panose="05000000000000000000" pitchFamily="2" charset="2"/>
              <a:buChar char="q"/>
            </a:pPr>
            <a:r>
              <a:rPr lang="tr-TR" sz="2400" dirty="0"/>
              <a:t>Algoritmadaki zayıflıklar yerine bilgisayar sisteminin fiziksel durumundaki farklılıklardan çıkarılan bilgilere dayanan bir atak türüdür.</a:t>
            </a:r>
          </a:p>
          <a:p>
            <a:endParaRPr lang="tr-TR" sz="2400" dirty="0"/>
          </a:p>
          <a:p>
            <a:pPr marL="457200" indent="-457200">
              <a:buFont typeface="Wingdings" panose="05000000000000000000" pitchFamily="2" charset="2"/>
              <a:buChar char="q"/>
            </a:pPr>
            <a:r>
              <a:rPr lang="tr-TR" sz="2400" dirty="0"/>
              <a:t>Ön bellek yan kanal atakları saldırganın ön bellek kullanımını izleyebilmesine bağlıdır.</a:t>
            </a:r>
          </a:p>
          <a:p>
            <a:endParaRPr lang="tr-TR" sz="2400" dirty="0"/>
          </a:p>
          <a:p>
            <a:pPr marL="457200" indent="-457200">
              <a:buFont typeface="Wingdings" panose="05000000000000000000" pitchFamily="2" charset="2"/>
              <a:buChar char="q"/>
            </a:pPr>
            <a:r>
              <a:rPr lang="tr-TR" sz="2400" dirty="0" err="1"/>
              <a:t>Flush+Reload</a:t>
            </a:r>
            <a:r>
              <a:rPr lang="tr-TR" sz="2400" dirty="0"/>
              <a:t> isimli teknikte, L3 paylaşımlı ön bellek hedef alınır.</a:t>
            </a:r>
            <a:r>
              <a:rPr lang="tr-TR" dirty="0"/>
              <a:t> </a:t>
            </a:r>
            <a:r>
              <a:rPr lang="tr-TR" sz="2400" dirty="0"/>
              <a:t>Bu teknik ile saldırganın amacı ise, hedef sürecin hangi kod bloklarını çalıştırdığını saptamaya çalışmak.</a:t>
            </a:r>
          </a:p>
        </p:txBody>
      </p:sp>
      <p:sp>
        <p:nvSpPr>
          <p:cNvPr id="3" name="Metin kutusu 2">
            <a:extLst>
              <a:ext uri="{FF2B5EF4-FFF2-40B4-BE49-F238E27FC236}">
                <a16:creationId xmlns:a16="http://schemas.microsoft.com/office/drawing/2014/main" id="{70308041-2C05-84AE-DDB3-F8B67C83F51D}"/>
              </a:ext>
            </a:extLst>
          </p:cNvPr>
          <p:cNvSpPr txBox="1"/>
          <p:nvPr/>
        </p:nvSpPr>
        <p:spPr>
          <a:xfrm>
            <a:off x="2237173" y="1054100"/>
            <a:ext cx="7717654" cy="584775"/>
          </a:xfrm>
          <a:prstGeom prst="rect">
            <a:avLst/>
          </a:prstGeom>
          <a:noFill/>
        </p:spPr>
        <p:txBody>
          <a:bodyPr wrap="square" rtlCol="0">
            <a:spAutoFit/>
          </a:bodyPr>
          <a:lstStyle/>
          <a:p>
            <a:r>
              <a:rPr lang="tr-TR" sz="3200" b="1" u="sng" dirty="0">
                <a:solidFill>
                  <a:srgbClr val="002060"/>
                </a:solidFill>
              </a:rPr>
              <a:t>Yan Kanal Saldırıları(Side Channel Attack) :</a:t>
            </a:r>
          </a:p>
        </p:txBody>
      </p:sp>
    </p:spTree>
    <p:extLst>
      <p:ext uri="{BB962C8B-B14F-4D97-AF65-F5344CB8AC3E}">
        <p14:creationId xmlns:p14="http://schemas.microsoft.com/office/powerpoint/2010/main" val="54448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071854" y="1997839"/>
            <a:ext cx="10642600" cy="2862322"/>
          </a:xfrm>
          <a:prstGeom prst="rect">
            <a:avLst/>
          </a:prstGeom>
          <a:noFill/>
        </p:spPr>
        <p:txBody>
          <a:bodyPr wrap="square" rtlCol="0">
            <a:spAutoFit/>
          </a:bodyPr>
          <a:lstStyle/>
          <a:p>
            <a:endParaRPr lang="tr-TR" sz="2400" dirty="0">
              <a:solidFill>
                <a:srgbClr val="002060"/>
              </a:solidFill>
            </a:endParaRPr>
          </a:p>
          <a:p>
            <a:pPr marL="342900" indent="-342900">
              <a:buFont typeface="Wingdings" panose="05000000000000000000" pitchFamily="2" charset="2"/>
              <a:buChar char="q"/>
            </a:pPr>
            <a:r>
              <a:rPr lang="tr-TR" sz="2400" dirty="0"/>
              <a:t>Spekülatif yürütme, CPU tasarımcılarının CPU performansını artırmak için kullandıkları bir tekniktir</a:t>
            </a:r>
            <a:r>
              <a:rPr lang="tr-TR" dirty="0"/>
              <a:t>.</a:t>
            </a:r>
          </a:p>
          <a:p>
            <a:endParaRPr lang="tr-TR" dirty="0"/>
          </a:p>
          <a:p>
            <a:endParaRPr lang="tr-TR" dirty="0"/>
          </a:p>
          <a:p>
            <a:pPr marL="342900" indent="-342900">
              <a:buFont typeface="Wingdings" panose="05000000000000000000" pitchFamily="2" charset="2"/>
              <a:buChar char="q"/>
            </a:pPr>
            <a:r>
              <a:rPr lang="tr-TR" sz="2400" dirty="0"/>
              <a:t>Birden fazla dal tahmini kullanılır ve veri akışı analizi (talimatları geldikleri sırayla yürütmenin aksine, en uygun yürütme için hizalamak için kullanılır) ile birlikte, spekülatif yürütme, önceki Intel işlemcilere göre çarpıcı performans artışı sağlar.</a:t>
            </a:r>
            <a:endParaRPr lang="tr-TR" sz="2400" dirty="0">
              <a:solidFill>
                <a:srgbClr val="002060"/>
              </a:solidFill>
            </a:endParaRPr>
          </a:p>
        </p:txBody>
      </p:sp>
      <p:sp>
        <p:nvSpPr>
          <p:cNvPr id="3" name="Metin kutusu 2">
            <a:extLst>
              <a:ext uri="{FF2B5EF4-FFF2-40B4-BE49-F238E27FC236}">
                <a16:creationId xmlns:a16="http://schemas.microsoft.com/office/drawing/2014/main" id="{E5297F4A-CE61-5226-E714-3B0BEC73E83B}"/>
              </a:ext>
            </a:extLst>
          </p:cNvPr>
          <p:cNvSpPr txBox="1"/>
          <p:nvPr/>
        </p:nvSpPr>
        <p:spPr>
          <a:xfrm>
            <a:off x="3991992" y="1125108"/>
            <a:ext cx="4208015" cy="584775"/>
          </a:xfrm>
          <a:prstGeom prst="rect">
            <a:avLst/>
          </a:prstGeom>
          <a:noFill/>
        </p:spPr>
        <p:txBody>
          <a:bodyPr wrap="square" rtlCol="0">
            <a:spAutoFit/>
          </a:bodyPr>
          <a:lstStyle/>
          <a:p>
            <a:r>
              <a:rPr lang="tr-TR" sz="3200" b="1" u="sng" dirty="0">
                <a:solidFill>
                  <a:srgbClr val="002060"/>
                </a:solidFill>
              </a:rPr>
              <a:t>Spekülatif Yürütme :</a:t>
            </a:r>
          </a:p>
        </p:txBody>
      </p:sp>
    </p:spTree>
    <p:extLst>
      <p:ext uri="{BB962C8B-B14F-4D97-AF65-F5344CB8AC3E}">
        <p14:creationId xmlns:p14="http://schemas.microsoft.com/office/powerpoint/2010/main" val="113927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2" name="Picture 3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3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5" name="Picture 3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7" name="Straight Connector 3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2" name="Picture 41">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3" name="Rectangle 42">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5" name="Picture 44">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Unvan 1">
            <a:extLst>
              <a:ext uri="{FF2B5EF4-FFF2-40B4-BE49-F238E27FC236}">
                <a16:creationId xmlns:a16="http://schemas.microsoft.com/office/drawing/2014/main" id="{5707AE63-412D-9064-CF21-85EC6AB1597A}"/>
              </a:ext>
            </a:extLst>
          </p:cNvPr>
          <p:cNvSpPr txBox="1">
            <a:spLocks/>
          </p:cNvSpPr>
          <p:nvPr/>
        </p:nvSpPr>
        <p:spPr>
          <a:xfrm>
            <a:off x="1248221" y="1375758"/>
            <a:ext cx="4296545" cy="2923868"/>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800" b="1" dirty="0">
                <a:solidFill>
                  <a:srgbClr val="262626"/>
                </a:solidFill>
              </a:rPr>
              <a:t>MELTDOWN ZAFİYETİ NEDİR ?</a:t>
            </a:r>
          </a:p>
        </p:txBody>
      </p:sp>
      <p:pic>
        <p:nvPicPr>
          <p:cNvPr id="26" name="Resim 25" descr="çizim, çizgi film, çocukların yaptığı resimler, kırpıntı çizim içeren bir resim&#10;&#10;Açıklama otomatik olarak oluşturuldu">
            <a:extLst>
              <a:ext uri="{FF2B5EF4-FFF2-40B4-BE49-F238E27FC236}">
                <a16:creationId xmlns:a16="http://schemas.microsoft.com/office/drawing/2014/main" id="{E6F789D5-1B58-FEA0-CD98-FDC14AA2BD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6710" y="981239"/>
            <a:ext cx="4893735"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299098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k">
  <a:themeElements>
    <a:clrScheme name="Organik">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k">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k">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2313</TotalTime>
  <Words>1922</Words>
  <Application>Microsoft Office PowerPoint</Application>
  <PresentationFormat>Geniş ekran</PresentationFormat>
  <Paragraphs>149</Paragraphs>
  <Slides>53</Slides>
  <Notes>5</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53</vt:i4>
      </vt:variant>
    </vt:vector>
  </HeadingPairs>
  <TitlesOfParts>
    <vt:vector size="59" baseType="lpstr">
      <vt:lpstr>Arial</vt:lpstr>
      <vt:lpstr>Bodoni MT</vt:lpstr>
      <vt:lpstr>Calibri</vt:lpstr>
      <vt:lpstr>Garamond</vt:lpstr>
      <vt:lpstr>Wingdings</vt:lpstr>
      <vt:lpstr>Organik</vt:lpstr>
      <vt:lpstr>PowerPoint Sunusu</vt:lpstr>
      <vt:lpstr>MELTDOWN ZAFİYETİ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SPECTRE ZAFİYETİ</vt:lpstr>
      <vt:lpstr>PowerPoint Sunusu</vt:lpstr>
      <vt:lpstr>PowerPoint Sunusu</vt:lpstr>
      <vt:lpstr>PowerPoint Sunusu</vt:lpstr>
      <vt:lpstr>PowerPoint Sunusu</vt:lpstr>
      <vt:lpstr>SPECTRE SALDIRISI</vt:lpstr>
      <vt:lpstr>SPECTRE SALDIRISI</vt:lpstr>
      <vt:lpstr>SPECTRE SALDIRISI</vt:lpstr>
      <vt:lpstr>SPECTRE SALDIRISI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Markaların Açıklamaları</vt:lpstr>
      <vt:lpstr>Markaların Açıklamaları</vt:lpstr>
      <vt:lpstr>PowerPoint Sunusu</vt:lpstr>
      <vt:lpstr>PowerPoint Sunusu</vt:lpstr>
      <vt:lpstr>PowerPoint Sunusu</vt:lpstr>
      <vt:lpstr>PowerPoint Sunusu</vt:lpstr>
      <vt:lpstr>PowerPoint Sunusu</vt:lpstr>
      <vt:lpstr>Spectre ve Meltdown Arasındaki Fark</vt:lpstr>
      <vt:lpstr>Spectre ve Meltdown Arasındaki Fark</vt:lpstr>
      <vt:lpstr>Kaynakça</vt:lpstr>
    </vt:vector>
  </TitlesOfParts>
  <Company>Silentall Unattended Installer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SPECTRE </dc:title>
  <dc:creator>ronaldinho424</dc:creator>
  <cp:lastModifiedBy>ABDULLAH SITKICAN DEDE</cp:lastModifiedBy>
  <cp:revision>44</cp:revision>
  <dcterms:created xsi:type="dcterms:W3CDTF">2023-03-11T11:29:25Z</dcterms:created>
  <dcterms:modified xsi:type="dcterms:W3CDTF">2023-05-09T10:20:20Z</dcterms:modified>
</cp:coreProperties>
</file>